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7" r:id="rId2"/>
    <p:sldId id="291" r:id="rId3"/>
    <p:sldId id="321" r:id="rId4"/>
    <p:sldId id="292" r:id="rId5"/>
    <p:sldId id="293" r:id="rId6"/>
    <p:sldId id="320" r:id="rId7"/>
    <p:sldId id="322" r:id="rId8"/>
    <p:sldId id="269" r:id="rId9"/>
    <p:sldId id="334" r:id="rId10"/>
    <p:sldId id="332" r:id="rId11"/>
    <p:sldId id="333" r:id="rId12"/>
    <p:sldId id="335" r:id="rId13"/>
    <p:sldId id="328" r:id="rId14"/>
    <p:sldId id="331" r:id="rId15"/>
    <p:sldId id="336" r:id="rId16"/>
    <p:sldId id="329" r:id="rId17"/>
    <p:sldId id="303" r:id="rId18"/>
    <p:sldId id="316" r:id="rId19"/>
    <p:sldId id="306" r:id="rId20"/>
    <p:sldId id="305" r:id="rId21"/>
    <p:sldId id="313" r:id="rId22"/>
    <p:sldId id="324" r:id="rId23"/>
    <p:sldId id="325" r:id="rId24"/>
    <p:sldId id="327" r:id="rId25"/>
    <p:sldId id="326" r:id="rId26"/>
    <p:sldId id="288"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B568C-C4CF-46C0-94F7-C0F2AC27ED3E}" v="6825" dt="2019-01-31T14:13:19.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71372" autoAdjust="0"/>
  </p:normalViewPr>
  <p:slideViewPr>
    <p:cSldViewPr snapToGrid="0">
      <p:cViewPr varScale="1">
        <p:scale>
          <a:sx n="76" d="100"/>
          <a:sy n="76" d="100"/>
        </p:scale>
        <p:origin x="8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2/1/2019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2915811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extLst>
      <p:ext uri="{BB962C8B-B14F-4D97-AF65-F5344CB8AC3E}">
        <p14:creationId xmlns:p14="http://schemas.microsoft.com/office/powerpoint/2010/main" val="3864135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108" indent="-275427" eaLnBrk="0" hangingPunct="0">
              <a:defRPr>
                <a:solidFill>
                  <a:schemeClr val="tx1"/>
                </a:solidFill>
                <a:latin typeface="Arial" charset="0"/>
              </a:defRPr>
            </a:lvl2pPr>
            <a:lvl3pPr marL="1101706" indent="-220341" eaLnBrk="0" hangingPunct="0">
              <a:defRPr>
                <a:solidFill>
                  <a:schemeClr val="tx1"/>
                </a:solidFill>
                <a:latin typeface="Arial" charset="0"/>
              </a:defRPr>
            </a:lvl3pPr>
            <a:lvl4pPr marL="1542388" indent="-220341" eaLnBrk="0" hangingPunct="0">
              <a:defRPr>
                <a:solidFill>
                  <a:schemeClr val="tx1"/>
                </a:solidFill>
                <a:latin typeface="Arial" charset="0"/>
              </a:defRPr>
            </a:lvl4pPr>
            <a:lvl5pPr marL="1983071" indent="-220341" eaLnBrk="0" hangingPunct="0">
              <a:defRPr>
                <a:solidFill>
                  <a:schemeClr val="tx1"/>
                </a:solidFill>
                <a:latin typeface="Arial" charset="0"/>
              </a:defRPr>
            </a:lvl5pPr>
            <a:lvl6pPr marL="2423753" indent="-220341" eaLnBrk="0" fontAlgn="base" hangingPunct="0">
              <a:spcBef>
                <a:spcPct val="0"/>
              </a:spcBef>
              <a:spcAft>
                <a:spcPct val="0"/>
              </a:spcAft>
              <a:defRPr>
                <a:solidFill>
                  <a:schemeClr val="tx1"/>
                </a:solidFill>
                <a:latin typeface="Arial" charset="0"/>
              </a:defRPr>
            </a:lvl6pPr>
            <a:lvl7pPr marL="2864435" indent="-220341" eaLnBrk="0" fontAlgn="base" hangingPunct="0">
              <a:spcBef>
                <a:spcPct val="0"/>
              </a:spcBef>
              <a:spcAft>
                <a:spcPct val="0"/>
              </a:spcAft>
              <a:defRPr>
                <a:solidFill>
                  <a:schemeClr val="tx1"/>
                </a:solidFill>
                <a:latin typeface="Arial" charset="0"/>
              </a:defRPr>
            </a:lvl7pPr>
            <a:lvl8pPr marL="3305117" indent="-220341" eaLnBrk="0" fontAlgn="base" hangingPunct="0">
              <a:spcBef>
                <a:spcPct val="0"/>
              </a:spcBef>
              <a:spcAft>
                <a:spcPct val="0"/>
              </a:spcAft>
              <a:defRPr>
                <a:solidFill>
                  <a:schemeClr val="tx1"/>
                </a:solidFill>
                <a:latin typeface="Arial" charset="0"/>
              </a:defRPr>
            </a:lvl8pPr>
            <a:lvl9pPr marL="3745800" indent="-220341" eaLnBrk="0" fontAlgn="base" hangingPunct="0">
              <a:spcBef>
                <a:spcPct val="0"/>
              </a:spcBef>
              <a:spcAft>
                <a:spcPct val="0"/>
              </a:spcAft>
              <a:defRPr>
                <a:solidFill>
                  <a:schemeClr val="tx1"/>
                </a:solidFill>
                <a:latin typeface="Arial" charset="0"/>
              </a:defRPr>
            </a:lvl9pPr>
          </a:lstStyle>
          <a:p>
            <a:pPr eaLnBrk="1" hangingPunct="1"/>
            <a:fld id="{C4404773-E5BF-44A3-AB7D-83BA9465A349}" type="slidenum">
              <a:rPr lang="en-US" altLang="en-US" smtClean="0">
                <a:solidFill>
                  <a:srgbClr val="000000"/>
                </a:solidFill>
              </a:rPr>
              <a:pPr eaLnBrk="1" hangingPunct="1"/>
              <a:t>2</a:t>
            </a:fld>
            <a:endParaRPr lang="en-US" altLang="en-US">
              <a:solidFill>
                <a:srgbClr val="000000"/>
              </a:solidFill>
            </a:endParaRPr>
          </a:p>
        </p:txBody>
      </p:sp>
    </p:spTree>
    <p:extLst>
      <p:ext uri="{BB962C8B-B14F-4D97-AF65-F5344CB8AC3E}">
        <p14:creationId xmlns:p14="http://schemas.microsoft.com/office/powerpoint/2010/main" val="355507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6E8CDC-36D7-43A9-A0C6-19C7A9F6C77F}" type="slidenum">
              <a:rPr lang="en-US" altLang="en-US"/>
              <a:pPr eaLnBrk="1" hangingPunct="1"/>
              <a:t>4</a:t>
            </a:fld>
            <a:endParaRPr lang="en-US" altLang="en-US"/>
          </a:p>
        </p:txBody>
      </p:sp>
    </p:spTree>
    <p:extLst>
      <p:ext uri="{BB962C8B-B14F-4D97-AF65-F5344CB8AC3E}">
        <p14:creationId xmlns:p14="http://schemas.microsoft.com/office/powerpoint/2010/main" val="27167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355997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52A8A0-5885-470C-95B8-A632080D2237}" type="slidenum">
              <a:rPr lang="en-US" altLang="en-US"/>
              <a:pPr eaLnBrk="1" hangingPunct="1"/>
              <a:t>8</a:t>
            </a:fld>
            <a:endParaRPr lang="en-US" altLang="en-US"/>
          </a:p>
        </p:txBody>
      </p:sp>
    </p:spTree>
    <p:extLst>
      <p:ext uri="{BB962C8B-B14F-4D97-AF65-F5344CB8AC3E}">
        <p14:creationId xmlns:p14="http://schemas.microsoft.com/office/powerpoint/2010/main" val="271553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A9E8D-EA05-402B-A24D-D5C1DC686D14}" type="slidenum">
              <a:rPr lang="en-US" altLang="en-US"/>
              <a:pPr eaLnBrk="1" hangingPunct="1"/>
              <a:t>18</a:t>
            </a:fld>
            <a:endParaRPr lang="en-US" altLang="en-US"/>
          </a:p>
        </p:txBody>
      </p:sp>
    </p:spTree>
    <p:extLst>
      <p:ext uri="{BB962C8B-B14F-4D97-AF65-F5344CB8AC3E}">
        <p14:creationId xmlns:p14="http://schemas.microsoft.com/office/powerpoint/2010/main" val="366179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5A08A8-2361-4AFD-8A79-45EB4EAE7E18}" type="slidenum">
              <a:rPr lang="en-US" altLang="en-US"/>
              <a:pPr eaLnBrk="1" hangingPunct="1"/>
              <a:t>19</a:t>
            </a:fld>
            <a:endParaRPr lang="en-US" altLang="en-US"/>
          </a:p>
        </p:txBody>
      </p:sp>
    </p:spTree>
    <p:extLst>
      <p:ext uri="{BB962C8B-B14F-4D97-AF65-F5344CB8AC3E}">
        <p14:creationId xmlns:p14="http://schemas.microsoft.com/office/powerpoint/2010/main" val="415955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D22CC6-7FAD-4CD5-8ACF-454ED99F2718}" type="slidenum">
              <a:rPr lang="en-US" altLang="en-US"/>
              <a:pPr eaLnBrk="1" hangingPunct="1"/>
              <a:t>20</a:t>
            </a:fld>
            <a:endParaRPr lang="en-US" altLang="en-US"/>
          </a:p>
        </p:txBody>
      </p:sp>
    </p:spTree>
    <p:extLst>
      <p:ext uri="{BB962C8B-B14F-4D97-AF65-F5344CB8AC3E}">
        <p14:creationId xmlns:p14="http://schemas.microsoft.com/office/powerpoint/2010/main" val="3520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E7B910-A0E7-48A0-A7F5-FCD638A747B1}" type="slidenum">
              <a:rPr lang="en-US" altLang="en-US"/>
              <a:pPr eaLnBrk="1" hangingPunct="1"/>
              <a:t>26</a:t>
            </a:fld>
            <a:endParaRPr lang="en-US" altLang="en-US"/>
          </a:p>
        </p:txBody>
      </p:sp>
    </p:spTree>
    <p:extLst>
      <p:ext uri="{BB962C8B-B14F-4D97-AF65-F5344CB8AC3E}">
        <p14:creationId xmlns:p14="http://schemas.microsoft.com/office/powerpoint/2010/main" val="4092790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A group of people playing a sport&#10;&#10;Description generated with high confidence">
            <a:extLst>
              <a:ext uri="{FF2B5EF4-FFF2-40B4-BE49-F238E27FC236}">
                <a16:creationId xmlns:a16="http://schemas.microsoft.com/office/drawing/2014/main" id="{13313E1E-5938-4C01-90BC-F6420EB69E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239"/>
            <a:ext cx="9144000" cy="4407408"/>
          </a:xfrm>
          <a:prstGeom prst="rect">
            <a:avLst/>
          </a:prstGeom>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3"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1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2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2/1/2019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descr="A group of people playing a sport&#10;&#10;Description generated with high confidence">
            <a:extLst>
              <a:ext uri="{FF2B5EF4-FFF2-40B4-BE49-F238E27FC236}">
                <a16:creationId xmlns:a16="http://schemas.microsoft.com/office/drawing/2014/main" id="{0BA901FF-9206-459E-B90F-8A21FD5C2C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239"/>
            <a:ext cx="9144000" cy="4407408"/>
          </a:xfrm>
          <a:prstGeom prst="rect">
            <a:avLst/>
          </a:prstGeom>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3"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2/1/2019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2/1/2019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2/1/2019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2/1/2019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2/1/2019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2/1/2019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A group of people playing a sport&#10;&#10;Description generated with high confidence">
            <a:extLst>
              <a:ext uri="{FF2B5EF4-FFF2-40B4-BE49-F238E27FC236}">
                <a16:creationId xmlns:a16="http://schemas.microsoft.com/office/drawing/2014/main" id="{F1A47F52-22B1-4F91-9001-64E0562F4E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8"/>
            <a:ext cx="9144000" cy="4407408"/>
          </a:xfrm>
          <a:prstGeom prst="rect">
            <a:avLst/>
          </a:prstGeom>
        </p:spPr>
      </p:pic>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NFHS-Small-Logo-CMYK_W.png"/>
          <p:cNvPicPr>
            <a:picLocks noChangeAspect="1"/>
          </p:cNvPicPr>
          <p:nvPr userDrawn="1"/>
        </p:nvPicPr>
        <p:blipFill>
          <a:blip r:embed="rId3" cstate="print"/>
          <a:srcRect/>
          <a:stretch>
            <a:fillRect/>
          </a:stretch>
        </p:blipFill>
        <p:spPr bwMode="auto">
          <a:xfrm>
            <a:off x="7737475" y="4649788"/>
            <a:ext cx="762000" cy="1112837"/>
          </a:xfrm>
          <a:prstGeom prst="rect">
            <a:avLst/>
          </a:prstGeom>
          <a:noFill/>
          <a:ln w="9525">
            <a:noFill/>
            <a:miter lim="800000"/>
            <a:headEnd/>
            <a:tailEnd/>
          </a:ln>
        </p:spPr>
      </p:pic>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273050" y="412750"/>
            <a:ext cx="381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455738" y="525463"/>
            <a:ext cx="7519987"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100138" y="1989138"/>
            <a:ext cx="7875587"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82700" y="65166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2/1/2019</a:t>
            </a:fld>
            <a:endParaRPr lang="en-US"/>
          </a:p>
        </p:txBody>
      </p:sp>
      <p:sp>
        <p:nvSpPr>
          <p:cNvPr id="5" name="Footer Placeholder 4"/>
          <p:cNvSpPr>
            <a:spLocks noGrp="1"/>
          </p:cNvSpPr>
          <p:nvPr>
            <p:ph type="ftr" sz="quarter" idx="3"/>
          </p:nvPr>
        </p:nvSpPr>
        <p:spPr>
          <a:xfrm>
            <a:off x="7497763" y="6516688"/>
            <a:ext cx="1493837" cy="303212"/>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p:cNvSpPr>
            <a:spLocks noGrp="1"/>
          </p:cNvSpPr>
          <p:nvPr>
            <p:ph type="sldNum" sz="quarter" idx="4"/>
          </p:nvPr>
        </p:nvSpPr>
        <p:spPr>
          <a:xfrm>
            <a:off x="6257925" y="6516688"/>
            <a:ext cx="10414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9144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55638" y="0"/>
            <a:ext cx="3017837"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655638" y="1874838"/>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638" y="6524625"/>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503238" y="855663"/>
            <a:ext cx="849312" cy="650875"/>
            <a:chOff x="502921" y="856420"/>
            <a:chExt cx="850391" cy="649605"/>
          </a:xfrm>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37" name="Picture 27" descr="NFHS-Small-Logo-color-Trans.gif"/>
          <p:cNvPicPr>
            <a:picLocks noChangeAspect="1"/>
          </p:cNvPicPr>
          <p:nvPr/>
        </p:nvPicPr>
        <p:blipFill>
          <a:blip r:embed="rId13" cstate="print"/>
          <a:srcRect/>
          <a:stretch>
            <a:fillRect/>
          </a:stretch>
        </p:blipFill>
        <p:spPr bwMode="auto">
          <a:xfrm>
            <a:off x="379413" y="5973763"/>
            <a:ext cx="534987" cy="782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chemeClr val="tx2"/>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latkinson@nfhs.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28600" y="2954338"/>
            <a:ext cx="8653463" cy="1193800"/>
          </a:xfrm>
        </p:spPr>
        <p:txBody>
          <a:bodyPr/>
          <a:lstStyle/>
          <a:p>
            <a:pPr eaLnBrk="1" hangingPunct="1"/>
            <a:r>
              <a:rPr lang="en-US" altLang="en-US" dirty="0"/>
              <a:t>2019 contrasting Uniform Top Requirements</a:t>
            </a:r>
          </a:p>
        </p:txBody>
      </p:sp>
    </p:spTree>
    <p:extLst>
      <p:ext uri="{BB962C8B-B14F-4D97-AF65-F5344CB8AC3E}">
        <p14:creationId xmlns:p14="http://schemas.microsoft.com/office/powerpoint/2010/main" val="10391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F628-6A5B-4245-A68E-D9716772532F}"/>
              </a:ext>
            </a:extLst>
          </p:cNvPr>
          <p:cNvSpPr>
            <a:spLocks noGrp="1"/>
          </p:cNvSpPr>
          <p:nvPr>
            <p:ph type="title"/>
          </p:nvPr>
        </p:nvSpPr>
        <p:spPr/>
        <p:txBody>
          <a:bodyPr/>
          <a:lstStyle/>
          <a:p>
            <a:r>
              <a:rPr lang="en-US" altLang="en-US" dirty="0"/>
              <a:t>Team/Libero Uniform Compliance – Predominant colors</a:t>
            </a:r>
            <a:endParaRPr lang="en-US" dirty="0"/>
          </a:p>
        </p:txBody>
      </p:sp>
      <p:pic>
        <p:nvPicPr>
          <p:cNvPr id="6" name="Content Placeholder 5" descr="A picture containing clothing&#10;&#10;Description generated with very high confidence">
            <a:extLst>
              <a:ext uri="{FF2B5EF4-FFF2-40B4-BE49-F238E27FC236}">
                <a16:creationId xmlns:a16="http://schemas.microsoft.com/office/drawing/2014/main" id="{05CA8E5D-10EB-48C3-8756-60EB1981D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141" y="2540080"/>
            <a:ext cx="2846231" cy="3957804"/>
          </a:xfrm>
        </p:spPr>
      </p:pic>
      <p:sp>
        <p:nvSpPr>
          <p:cNvPr id="4" name="Footer Placeholder 3">
            <a:extLst>
              <a:ext uri="{FF2B5EF4-FFF2-40B4-BE49-F238E27FC236}">
                <a16:creationId xmlns:a16="http://schemas.microsoft.com/office/drawing/2014/main" id="{C1EC769D-A78F-43E0-96D6-D607208A4BE8}"/>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FD257A9A-E002-4424-8D8B-24217BDDD31E}"/>
              </a:ext>
            </a:extLst>
          </p:cNvPr>
          <p:cNvSpPr txBox="1"/>
          <p:nvPr/>
        </p:nvSpPr>
        <p:spPr>
          <a:xfrm>
            <a:off x="760719" y="1936377"/>
            <a:ext cx="773782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this scenario, the uniform has </a:t>
            </a:r>
            <a:r>
              <a:rPr lang="en-US" sz="2400" b="1" dirty="0">
                <a:solidFill>
                  <a:schemeClr val="accent2"/>
                </a:solidFill>
              </a:rPr>
              <a:t>one predominant color</a:t>
            </a:r>
            <a:r>
              <a:rPr lang="en-US" sz="2400" dirty="0"/>
              <a:t>: </a:t>
            </a:r>
            <a:r>
              <a:rPr lang="en-US" sz="2400" b="1" dirty="0">
                <a:solidFill>
                  <a:schemeClr val="tx1">
                    <a:lumMod val="50000"/>
                  </a:schemeClr>
                </a:solidFill>
              </a:rPr>
              <a:t>BLACK</a:t>
            </a:r>
          </a:p>
        </p:txBody>
      </p:sp>
    </p:spTree>
    <p:extLst>
      <p:ext uri="{BB962C8B-B14F-4D97-AF65-F5344CB8AC3E}">
        <p14:creationId xmlns:p14="http://schemas.microsoft.com/office/powerpoint/2010/main" val="37998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1DAC-E95C-4FC6-A724-85CE2FA170CE}"/>
              </a:ext>
            </a:extLst>
          </p:cNvPr>
          <p:cNvSpPr>
            <a:spLocks noGrp="1"/>
          </p:cNvSpPr>
          <p:nvPr>
            <p:ph type="title"/>
          </p:nvPr>
        </p:nvSpPr>
        <p:spPr/>
        <p:txBody>
          <a:bodyPr/>
          <a:lstStyle/>
          <a:p>
            <a:r>
              <a:rPr lang="en-US" altLang="en-US" dirty="0"/>
              <a:t>Team/Libero Uniform Compliance – Predominant colors</a:t>
            </a:r>
            <a:endParaRPr lang="en-US" dirty="0"/>
          </a:p>
        </p:txBody>
      </p:sp>
      <p:pic>
        <p:nvPicPr>
          <p:cNvPr id="6" name="Content Placeholder 5" descr="A picture containing clothing&#10;&#10;Description generated with very high confidence">
            <a:extLst>
              <a:ext uri="{FF2B5EF4-FFF2-40B4-BE49-F238E27FC236}">
                <a16:creationId xmlns:a16="http://schemas.microsoft.com/office/drawing/2014/main" id="{4D3337E0-E788-42F2-8539-2AF268CFFE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6265" y="3060357"/>
            <a:ext cx="2402996" cy="3385459"/>
          </a:xfrm>
        </p:spPr>
      </p:pic>
      <p:sp>
        <p:nvSpPr>
          <p:cNvPr id="4" name="Footer Placeholder 3">
            <a:extLst>
              <a:ext uri="{FF2B5EF4-FFF2-40B4-BE49-F238E27FC236}">
                <a16:creationId xmlns:a16="http://schemas.microsoft.com/office/drawing/2014/main" id="{EB24EF57-469B-4861-9EA9-42406E436FBA}"/>
              </a:ext>
            </a:extLst>
          </p:cNvPr>
          <p:cNvSpPr>
            <a:spLocks noGrp="1"/>
          </p:cNvSpPr>
          <p:nvPr>
            <p:ph type="ftr" sz="quarter" idx="11"/>
          </p:nvPr>
        </p:nvSpPr>
        <p:spPr/>
        <p:txBody>
          <a:bodyPr/>
          <a:lstStyle/>
          <a:p>
            <a:pPr>
              <a:defRPr/>
            </a:pPr>
            <a:r>
              <a:rPr lang="en-US"/>
              <a:t>www.nfhs.org</a:t>
            </a:r>
          </a:p>
        </p:txBody>
      </p:sp>
      <p:pic>
        <p:nvPicPr>
          <p:cNvPr id="7" name="Content Placeholder 5" descr="A picture containing clothing&#10;&#10;Description generated with very high confidence">
            <a:extLst>
              <a:ext uri="{FF2B5EF4-FFF2-40B4-BE49-F238E27FC236}">
                <a16:creationId xmlns:a16="http://schemas.microsoft.com/office/drawing/2014/main" id="{26D5C54B-4550-434D-B5A3-EC67A380E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48323" y="3104349"/>
            <a:ext cx="2402995" cy="3341467"/>
          </a:xfrm>
          <a:prstGeom prst="rect">
            <a:avLst/>
          </a:prstGeom>
          <a:noFill/>
          <a:ln w="9525">
            <a:noFill/>
            <a:miter lim="800000"/>
            <a:headEnd/>
            <a:tailEnd/>
          </a:ln>
        </p:spPr>
      </p:pic>
      <p:sp>
        <p:nvSpPr>
          <p:cNvPr id="8" name="TextBox 7">
            <a:extLst>
              <a:ext uri="{FF2B5EF4-FFF2-40B4-BE49-F238E27FC236}">
                <a16:creationId xmlns:a16="http://schemas.microsoft.com/office/drawing/2014/main" id="{964032BC-CAC0-444D-86A6-FD9A8DBCD61D}"/>
              </a:ext>
            </a:extLst>
          </p:cNvPr>
          <p:cNvSpPr txBox="1"/>
          <p:nvPr/>
        </p:nvSpPr>
        <p:spPr>
          <a:xfrm>
            <a:off x="1025594" y="2136602"/>
            <a:ext cx="7519986" cy="1015663"/>
          </a:xfrm>
          <a:prstGeom prst="rect">
            <a:avLst/>
          </a:prstGeom>
          <a:noFill/>
        </p:spPr>
        <p:txBody>
          <a:bodyPr wrap="square" rtlCol="0">
            <a:spAutoFit/>
          </a:bodyPr>
          <a:lstStyle/>
          <a:p>
            <a:pPr algn="ctr"/>
            <a:r>
              <a:rPr lang="en-US" sz="2000" dirty="0"/>
              <a:t>Since the uniform has one predominant color (</a:t>
            </a:r>
            <a:r>
              <a:rPr lang="en-US" sz="2000" b="1" dirty="0">
                <a:solidFill>
                  <a:schemeClr val="tx1">
                    <a:lumMod val="50000"/>
                  </a:schemeClr>
                </a:solidFill>
              </a:rPr>
              <a:t>BLACK</a:t>
            </a:r>
            <a:r>
              <a:rPr lang="en-US" sz="2000" dirty="0"/>
              <a:t>) any contrasting color can be used as the predominant color of the libero uniform and black can be used as an accent color.  </a:t>
            </a:r>
          </a:p>
        </p:txBody>
      </p:sp>
      <p:sp>
        <p:nvSpPr>
          <p:cNvPr id="9" name="TextBox 8">
            <a:extLst>
              <a:ext uri="{FF2B5EF4-FFF2-40B4-BE49-F238E27FC236}">
                <a16:creationId xmlns:a16="http://schemas.microsoft.com/office/drawing/2014/main" id="{E5BB9525-637D-453C-9A75-DB5E069D9151}"/>
              </a:ext>
            </a:extLst>
          </p:cNvPr>
          <p:cNvSpPr txBox="1"/>
          <p:nvPr/>
        </p:nvSpPr>
        <p:spPr>
          <a:xfrm>
            <a:off x="3867204" y="4213566"/>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199030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87D5-74AB-43AD-9C03-EA4BCFBE0F83}"/>
              </a:ext>
            </a:extLst>
          </p:cNvPr>
          <p:cNvSpPr>
            <a:spLocks noGrp="1"/>
          </p:cNvSpPr>
          <p:nvPr>
            <p:ph type="title"/>
          </p:nvPr>
        </p:nvSpPr>
        <p:spPr/>
        <p:txBody>
          <a:bodyPr/>
          <a:lstStyle/>
          <a:p>
            <a:r>
              <a:rPr lang="en-US" dirty="0"/>
              <a:t>Establishing Predominant Colors</a:t>
            </a:r>
          </a:p>
        </p:txBody>
      </p:sp>
      <p:sp>
        <p:nvSpPr>
          <p:cNvPr id="3" name="Content Placeholder 2">
            <a:extLst>
              <a:ext uri="{FF2B5EF4-FFF2-40B4-BE49-F238E27FC236}">
                <a16:creationId xmlns:a16="http://schemas.microsoft.com/office/drawing/2014/main" id="{B08BED8F-BC0B-43BA-838E-92C3ECD85200}"/>
              </a:ext>
            </a:extLst>
          </p:cNvPr>
          <p:cNvSpPr>
            <a:spLocks noGrp="1"/>
          </p:cNvSpPr>
          <p:nvPr>
            <p:ph idx="1"/>
          </p:nvPr>
        </p:nvSpPr>
        <p:spPr/>
        <p:txBody>
          <a:bodyPr/>
          <a:lstStyle/>
          <a:p>
            <a:r>
              <a:rPr lang="en-US" dirty="0"/>
              <a:t>Uniform tops can have multiple predominant colors sharing approximately the same amount of space on the uniform top.  </a:t>
            </a:r>
          </a:p>
          <a:p>
            <a:r>
              <a:rPr lang="en-US" dirty="0"/>
              <a:t>When multiple predominant colors can be established neither of the predominant colors can be used as the predominant color of the libero uniform top, even if placed differently on the uniform top. </a:t>
            </a:r>
          </a:p>
          <a:p>
            <a:endParaRPr lang="en-US" dirty="0"/>
          </a:p>
          <a:p>
            <a:endParaRPr lang="en-US" dirty="0"/>
          </a:p>
        </p:txBody>
      </p:sp>
      <p:sp>
        <p:nvSpPr>
          <p:cNvPr id="4" name="Footer Placeholder 3">
            <a:extLst>
              <a:ext uri="{FF2B5EF4-FFF2-40B4-BE49-F238E27FC236}">
                <a16:creationId xmlns:a16="http://schemas.microsoft.com/office/drawing/2014/main" id="{DBFADA21-F9CE-4512-B8F2-B8DBBB1E371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34365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00F1-D378-4873-9D60-4EBA325BE875}"/>
              </a:ext>
            </a:extLst>
          </p:cNvPr>
          <p:cNvSpPr>
            <a:spLocks noGrp="1"/>
          </p:cNvSpPr>
          <p:nvPr>
            <p:ph type="title"/>
          </p:nvPr>
        </p:nvSpPr>
        <p:spPr/>
        <p:txBody>
          <a:bodyPr/>
          <a:lstStyle/>
          <a:p>
            <a:r>
              <a:rPr lang="en-US" altLang="en-US" dirty="0"/>
              <a:t>Team/Libero Uniform Compliance – Predominant colors</a:t>
            </a:r>
            <a:endParaRPr lang="en-US" dirty="0"/>
          </a:p>
        </p:txBody>
      </p:sp>
      <p:sp>
        <p:nvSpPr>
          <p:cNvPr id="4" name="Footer Placeholder 3">
            <a:extLst>
              <a:ext uri="{FF2B5EF4-FFF2-40B4-BE49-F238E27FC236}">
                <a16:creationId xmlns:a16="http://schemas.microsoft.com/office/drawing/2014/main" id="{8557F994-F23F-4419-90BA-7426841132D4}"/>
              </a:ext>
            </a:extLst>
          </p:cNvPr>
          <p:cNvSpPr>
            <a:spLocks noGrp="1"/>
          </p:cNvSpPr>
          <p:nvPr>
            <p:ph type="ftr" sz="quarter" idx="11"/>
          </p:nvPr>
        </p:nvSpPr>
        <p:spPr/>
        <p:txBody>
          <a:bodyPr/>
          <a:lstStyle/>
          <a:p>
            <a:pPr>
              <a:defRPr/>
            </a:pPr>
            <a:r>
              <a:rPr lang="en-US"/>
              <a:t>www.nfhs.org</a:t>
            </a:r>
          </a:p>
        </p:txBody>
      </p:sp>
      <p:sp>
        <p:nvSpPr>
          <p:cNvPr id="9" name="TextBox 8">
            <a:extLst>
              <a:ext uri="{FF2B5EF4-FFF2-40B4-BE49-F238E27FC236}">
                <a16:creationId xmlns:a16="http://schemas.microsoft.com/office/drawing/2014/main" id="{C43F22F0-F818-423D-B196-17692593DDAD}"/>
              </a:ext>
            </a:extLst>
          </p:cNvPr>
          <p:cNvSpPr txBox="1"/>
          <p:nvPr/>
        </p:nvSpPr>
        <p:spPr>
          <a:xfrm>
            <a:off x="760719" y="1936377"/>
            <a:ext cx="773782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In this scenario, the uniform has two predominant colors: light blue and navy blue. </a:t>
            </a:r>
          </a:p>
        </p:txBody>
      </p:sp>
      <p:pic>
        <p:nvPicPr>
          <p:cNvPr id="6" name="Content Placeholder 5" descr="A close up of a logo&#10;&#10;Description generated with high confidence">
            <a:extLst>
              <a:ext uri="{FF2B5EF4-FFF2-40B4-BE49-F238E27FC236}">
                <a16:creationId xmlns:a16="http://schemas.microsoft.com/office/drawing/2014/main" id="{EC5DCDBB-629E-4094-975E-9E756FD62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943570" y="2850266"/>
            <a:ext cx="2920423" cy="3555098"/>
          </a:xfrm>
          <a:prstGeom prst="rect">
            <a:avLst/>
          </a:prstGeom>
          <a:noFill/>
          <a:ln w="9525">
            <a:noFill/>
            <a:miter lim="800000"/>
            <a:headEnd/>
            <a:tailEnd/>
          </a:ln>
        </p:spPr>
      </p:pic>
    </p:spTree>
    <p:extLst>
      <p:ext uri="{BB962C8B-B14F-4D97-AF65-F5344CB8AC3E}">
        <p14:creationId xmlns:p14="http://schemas.microsoft.com/office/powerpoint/2010/main" val="80750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C38E-9769-44B0-AAD9-E8CF415D85C1}"/>
              </a:ext>
            </a:extLst>
          </p:cNvPr>
          <p:cNvSpPr>
            <a:spLocks noGrp="1"/>
          </p:cNvSpPr>
          <p:nvPr>
            <p:ph type="title"/>
          </p:nvPr>
        </p:nvSpPr>
        <p:spPr/>
        <p:txBody>
          <a:bodyPr/>
          <a:lstStyle/>
          <a:p>
            <a:r>
              <a:rPr lang="en-US" altLang="en-US" dirty="0"/>
              <a:t>Team/Libero Uniform Compliance – Predominant colors</a:t>
            </a:r>
            <a:endParaRPr lang="en-US" dirty="0"/>
          </a:p>
        </p:txBody>
      </p:sp>
      <p:sp>
        <p:nvSpPr>
          <p:cNvPr id="4" name="Footer Placeholder 3">
            <a:extLst>
              <a:ext uri="{FF2B5EF4-FFF2-40B4-BE49-F238E27FC236}">
                <a16:creationId xmlns:a16="http://schemas.microsoft.com/office/drawing/2014/main" id="{54763FFB-9D49-42D5-8F24-ADCB8BBD6A60}"/>
              </a:ext>
            </a:extLst>
          </p:cNvPr>
          <p:cNvSpPr>
            <a:spLocks noGrp="1"/>
          </p:cNvSpPr>
          <p:nvPr>
            <p:ph type="ftr" sz="quarter" idx="11"/>
          </p:nvPr>
        </p:nvSpPr>
        <p:spPr/>
        <p:txBody>
          <a:bodyPr/>
          <a:lstStyle/>
          <a:p>
            <a:pPr>
              <a:defRPr/>
            </a:pPr>
            <a:r>
              <a:rPr lang="en-US"/>
              <a:t>www.nfhs.org</a:t>
            </a:r>
          </a:p>
        </p:txBody>
      </p:sp>
      <p:pic>
        <p:nvPicPr>
          <p:cNvPr id="5" name="Picture 4" descr="A picture containing clothing&#10;&#10;Description generated with very high confidence">
            <a:extLst>
              <a:ext uri="{FF2B5EF4-FFF2-40B4-BE49-F238E27FC236}">
                <a16:creationId xmlns:a16="http://schemas.microsoft.com/office/drawing/2014/main" id="{5E95496F-C50F-48BF-B6FB-A30437E73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512" y="3538297"/>
            <a:ext cx="1972402" cy="2757121"/>
          </a:xfrm>
          <a:prstGeom prst="rect">
            <a:avLst/>
          </a:prstGeom>
        </p:spPr>
      </p:pic>
      <p:pic>
        <p:nvPicPr>
          <p:cNvPr id="6" name="Picture 5" descr="A close up of a logo&#10;&#10;Description generated with high confidence">
            <a:extLst>
              <a:ext uri="{FF2B5EF4-FFF2-40B4-BE49-F238E27FC236}">
                <a16:creationId xmlns:a16="http://schemas.microsoft.com/office/drawing/2014/main" id="{305D5E4E-C960-40E8-9F6F-70B9BAC06B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859" y="3538297"/>
            <a:ext cx="1963808" cy="2877871"/>
          </a:xfrm>
          <a:prstGeom prst="rect">
            <a:avLst/>
          </a:prstGeom>
        </p:spPr>
      </p:pic>
      <p:pic>
        <p:nvPicPr>
          <p:cNvPr id="7" name="Content Placeholder 5" descr="A close up of a logo&#10;&#10;Description generated with high confidence">
            <a:extLst>
              <a:ext uri="{FF2B5EF4-FFF2-40B4-BE49-F238E27FC236}">
                <a16:creationId xmlns:a16="http://schemas.microsoft.com/office/drawing/2014/main" id="{3E0944CE-ADCA-4327-AE73-273F6398A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561180" y="2899756"/>
            <a:ext cx="2414762" cy="2939545"/>
          </a:xfrm>
          <a:prstGeom prst="rect">
            <a:avLst/>
          </a:prstGeom>
          <a:noFill/>
          <a:ln w="9525">
            <a:noFill/>
            <a:miter lim="800000"/>
            <a:headEnd/>
            <a:tailEnd/>
          </a:ln>
        </p:spPr>
      </p:pic>
      <p:sp>
        <p:nvSpPr>
          <p:cNvPr id="8" name="TextBox 7">
            <a:extLst>
              <a:ext uri="{FF2B5EF4-FFF2-40B4-BE49-F238E27FC236}">
                <a16:creationId xmlns:a16="http://schemas.microsoft.com/office/drawing/2014/main" id="{899CEF30-B239-467E-9576-4754F9B023C0}"/>
              </a:ext>
            </a:extLst>
          </p:cNvPr>
          <p:cNvSpPr txBox="1"/>
          <p:nvPr/>
        </p:nvSpPr>
        <p:spPr>
          <a:xfrm>
            <a:off x="983556" y="1997849"/>
            <a:ext cx="7570011" cy="830997"/>
          </a:xfrm>
          <a:prstGeom prst="rect">
            <a:avLst/>
          </a:prstGeom>
          <a:noFill/>
        </p:spPr>
        <p:txBody>
          <a:bodyPr wrap="square" rtlCol="0">
            <a:spAutoFit/>
          </a:bodyPr>
          <a:lstStyle/>
          <a:p>
            <a:pPr algn="ctr"/>
            <a:r>
              <a:rPr lang="en-US" sz="2400" dirty="0"/>
              <a:t>Which one of the jerseys below would be a compliant libero jersey?</a:t>
            </a:r>
          </a:p>
        </p:txBody>
      </p:sp>
      <p:sp>
        <p:nvSpPr>
          <p:cNvPr id="9" name="TextBox 8">
            <a:extLst>
              <a:ext uri="{FF2B5EF4-FFF2-40B4-BE49-F238E27FC236}">
                <a16:creationId xmlns:a16="http://schemas.microsoft.com/office/drawing/2014/main" id="{5B5A04A6-591C-483D-9FF7-3C303E49C8F3}"/>
              </a:ext>
            </a:extLst>
          </p:cNvPr>
          <p:cNvSpPr txBox="1"/>
          <p:nvPr/>
        </p:nvSpPr>
        <p:spPr>
          <a:xfrm>
            <a:off x="3713582" y="5839301"/>
            <a:ext cx="2109957" cy="461665"/>
          </a:xfrm>
          <a:prstGeom prst="rect">
            <a:avLst/>
          </a:prstGeom>
          <a:noFill/>
        </p:spPr>
        <p:txBody>
          <a:bodyPr wrap="square" rtlCol="0">
            <a:spAutoFit/>
          </a:bodyPr>
          <a:lstStyle/>
          <a:p>
            <a:pPr algn="ctr"/>
            <a:r>
              <a:rPr lang="en-US" sz="2400" dirty="0"/>
              <a:t>Team Jersey</a:t>
            </a:r>
          </a:p>
        </p:txBody>
      </p:sp>
      <p:sp>
        <p:nvSpPr>
          <p:cNvPr id="10" name="TextBox 9">
            <a:extLst>
              <a:ext uri="{FF2B5EF4-FFF2-40B4-BE49-F238E27FC236}">
                <a16:creationId xmlns:a16="http://schemas.microsoft.com/office/drawing/2014/main" id="{3BA3FDA1-2EE0-484A-BB91-2526B37F9917}"/>
              </a:ext>
            </a:extLst>
          </p:cNvPr>
          <p:cNvSpPr txBox="1"/>
          <p:nvPr/>
        </p:nvSpPr>
        <p:spPr>
          <a:xfrm>
            <a:off x="6259208" y="3051076"/>
            <a:ext cx="2630719" cy="523220"/>
          </a:xfrm>
          <a:prstGeom prst="rect">
            <a:avLst/>
          </a:prstGeom>
          <a:solidFill>
            <a:schemeClr val="accent2"/>
          </a:solidFill>
          <a:ln>
            <a:solidFill>
              <a:schemeClr val="accent2"/>
            </a:solidFill>
          </a:ln>
          <a:scene3d>
            <a:camera prst="orthographicFront"/>
            <a:lightRig rig="threePt" dir="t"/>
          </a:scene3d>
          <a:sp3d>
            <a:bevelT w="165100" prst="coolSlant"/>
          </a:sp3d>
        </p:spPr>
        <p:txBody>
          <a:bodyPr wrap="square" rtlCol="0">
            <a:spAutoFit/>
          </a:bodyPr>
          <a:lstStyle/>
          <a:p>
            <a:pPr algn="ctr"/>
            <a:r>
              <a:rPr lang="en-US" sz="2800" dirty="0">
                <a:solidFill>
                  <a:schemeClr val="bg1"/>
                </a:solidFill>
              </a:rPr>
              <a:t>Non-compliant</a:t>
            </a:r>
          </a:p>
        </p:txBody>
      </p:sp>
      <p:sp>
        <p:nvSpPr>
          <p:cNvPr id="11" name="TextBox 10">
            <a:extLst>
              <a:ext uri="{FF2B5EF4-FFF2-40B4-BE49-F238E27FC236}">
                <a16:creationId xmlns:a16="http://schemas.microsoft.com/office/drawing/2014/main" id="{6F73E26F-2BB5-425E-AF12-61E27871B71F}"/>
              </a:ext>
            </a:extLst>
          </p:cNvPr>
          <p:cNvSpPr txBox="1"/>
          <p:nvPr/>
        </p:nvSpPr>
        <p:spPr>
          <a:xfrm>
            <a:off x="1275420" y="3015077"/>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131341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AC8D-4533-46C6-B21A-CCA90B78E531}"/>
              </a:ext>
            </a:extLst>
          </p:cNvPr>
          <p:cNvSpPr>
            <a:spLocks noGrp="1"/>
          </p:cNvSpPr>
          <p:nvPr>
            <p:ph type="title"/>
          </p:nvPr>
        </p:nvSpPr>
        <p:spPr/>
        <p:txBody>
          <a:bodyPr/>
          <a:lstStyle/>
          <a:p>
            <a:r>
              <a:rPr lang="en-US" dirty="0"/>
              <a:t>Establishing Predominant Colors</a:t>
            </a:r>
          </a:p>
        </p:txBody>
      </p:sp>
      <p:sp>
        <p:nvSpPr>
          <p:cNvPr id="3" name="Content Placeholder 2">
            <a:extLst>
              <a:ext uri="{FF2B5EF4-FFF2-40B4-BE49-F238E27FC236}">
                <a16:creationId xmlns:a16="http://schemas.microsoft.com/office/drawing/2014/main" id="{FCCB8189-C946-4E5B-B07A-0683990EB2FA}"/>
              </a:ext>
            </a:extLst>
          </p:cNvPr>
          <p:cNvSpPr>
            <a:spLocks noGrp="1"/>
          </p:cNvSpPr>
          <p:nvPr>
            <p:ph idx="1"/>
          </p:nvPr>
        </p:nvSpPr>
        <p:spPr/>
        <p:txBody>
          <a:bodyPr/>
          <a:lstStyle/>
          <a:p>
            <a:r>
              <a:rPr lang="en-US" dirty="0"/>
              <a:t>In all scenarios when there is more than one prevailing uniform color, both colors are to be determined as prominent colors and neither should be used as the predominant color(s) of the libero uniform. </a:t>
            </a:r>
          </a:p>
        </p:txBody>
      </p:sp>
      <p:sp>
        <p:nvSpPr>
          <p:cNvPr id="4" name="Footer Placeholder 3">
            <a:extLst>
              <a:ext uri="{FF2B5EF4-FFF2-40B4-BE49-F238E27FC236}">
                <a16:creationId xmlns:a16="http://schemas.microsoft.com/office/drawing/2014/main" id="{B467D2E5-595B-436D-B242-9645B017BAA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28021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4195-6759-4262-9327-AA30E6A4759F}"/>
              </a:ext>
            </a:extLst>
          </p:cNvPr>
          <p:cNvSpPr>
            <a:spLocks noGrp="1"/>
          </p:cNvSpPr>
          <p:nvPr>
            <p:ph type="title"/>
          </p:nvPr>
        </p:nvSpPr>
        <p:spPr/>
        <p:txBody>
          <a:bodyPr/>
          <a:lstStyle/>
          <a:p>
            <a:r>
              <a:rPr lang="en-US" altLang="en-US" dirty="0"/>
              <a:t>Team/Libero Uniform Compliance – Predominant colors</a:t>
            </a:r>
            <a:endParaRPr lang="en-US" dirty="0"/>
          </a:p>
        </p:txBody>
      </p:sp>
      <p:sp>
        <p:nvSpPr>
          <p:cNvPr id="4" name="Footer Placeholder 3">
            <a:extLst>
              <a:ext uri="{FF2B5EF4-FFF2-40B4-BE49-F238E27FC236}">
                <a16:creationId xmlns:a16="http://schemas.microsoft.com/office/drawing/2014/main" id="{08F5A3EC-DA15-42A4-9DDD-156E9D190347}"/>
              </a:ext>
            </a:extLst>
          </p:cNvPr>
          <p:cNvSpPr>
            <a:spLocks noGrp="1"/>
          </p:cNvSpPr>
          <p:nvPr>
            <p:ph type="ftr" sz="quarter" idx="11"/>
          </p:nvPr>
        </p:nvSpPr>
        <p:spPr/>
        <p:txBody>
          <a:bodyPr/>
          <a:lstStyle/>
          <a:p>
            <a:pPr>
              <a:defRPr/>
            </a:pPr>
            <a:r>
              <a:rPr lang="en-US"/>
              <a:t>www.nfhs.org</a:t>
            </a:r>
          </a:p>
        </p:txBody>
      </p:sp>
      <p:pic>
        <p:nvPicPr>
          <p:cNvPr id="5" name="Content Placeholder 5" descr="A picture containing clothing&#10;&#10;Description generated with very high confidence">
            <a:extLst>
              <a:ext uri="{FF2B5EF4-FFF2-40B4-BE49-F238E27FC236}">
                <a16:creationId xmlns:a16="http://schemas.microsoft.com/office/drawing/2014/main" id="{CC745507-C3A4-41C2-90A9-2B631056A9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1858" y="3793201"/>
            <a:ext cx="1783933" cy="2591261"/>
          </a:xfrm>
        </p:spPr>
      </p:pic>
      <p:pic>
        <p:nvPicPr>
          <p:cNvPr id="7" name="Picture 6" descr="A picture containing clothing, yellow&#10;&#10;Description generated with high confidence">
            <a:extLst>
              <a:ext uri="{FF2B5EF4-FFF2-40B4-BE49-F238E27FC236}">
                <a16:creationId xmlns:a16="http://schemas.microsoft.com/office/drawing/2014/main" id="{E14B32B9-A0A6-4A5D-91B7-29ACF33DB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072" y="3793201"/>
            <a:ext cx="1866495" cy="2668850"/>
          </a:xfrm>
          <a:prstGeom prst="rect">
            <a:avLst/>
          </a:prstGeom>
        </p:spPr>
      </p:pic>
      <p:pic>
        <p:nvPicPr>
          <p:cNvPr id="9" name="Picture 8" descr="A picture containing clothing&#10;&#10;Description generated with very high confidence">
            <a:extLst>
              <a:ext uri="{FF2B5EF4-FFF2-40B4-BE49-F238E27FC236}">
                <a16:creationId xmlns:a16="http://schemas.microsoft.com/office/drawing/2014/main" id="{6585EFF2-E9FE-41EC-874D-1011C8C08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9280" y="3012548"/>
            <a:ext cx="2053015" cy="2789620"/>
          </a:xfrm>
          <a:prstGeom prst="rect">
            <a:avLst/>
          </a:prstGeom>
        </p:spPr>
      </p:pic>
      <p:sp>
        <p:nvSpPr>
          <p:cNvPr id="10" name="TextBox 9">
            <a:extLst>
              <a:ext uri="{FF2B5EF4-FFF2-40B4-BE49-F238E27FC236}">
                <a16:creationId xmlns:a16="http://schemas.microsoft.com/office/drawing/2014/main" id="{8D988DE8-BC8F-4FA0-8BFD-3C596ED58558}"/>
              </a:ext>
            </a:extLst>
          </p:cNvPr>
          <p:cNvSpPr txBox="1"/>
          <p:nvPr/>
        </p:nvSpPr>
        <p:spPr>
          <a:xfrm>
            <a:off x="983556" y="1997849"/>
            <a:ext cx="7570011" cy="830997"/>
          </a:xfrm>
          <a:prstGeom prst="rect">
            <a:avLst/>
          </a:prstGeom>
          <a:noFill/>
        </p:spPr>
        <p:txBody>
          <a:bodyPr wrap="square" rtlCol="0">
            <a:spAutoFit/>
          </a:bodyPr>
          <a:lstStyle/>
          <a:p>
            <a:pPr algn="ctr"/>
            <a:r>
              <a:rPr lang="en-US" sz="2400" dirty="0"/>
              <a:t>Which one of the jerseys below would be a compliant libero jersey?</a:t>
            </a:r>
          </a:p>
        </p:txBody>
      </p:sp>
      <p:sp>
        <p:nvSpPr>
          <p:cNvPr id="11" name="TextBox 10">
            <a:extLst>
              <a:ext uri="{FF2B5EF4-FFF2-40B4-BE49-F238E27FC236}">
                <a16:creationId xmlns:a16="http://schemas.microsoft.com/office/drawing/2014/main" id="{13374B9A-D024-47CD-99DB-7BC64C3F2469}"/>
              </a:ext>
            </a:extLst>
          </p:cNvPr>
          <p:cNvSpPr txBox="1"/>
          <p:nvPr/>
        </p:nvSpPr>
        <p:spPr>
          <a:xfrm>
            <a:off x="3542338" y="5802168"/>
            <a:ext cx="2109957" cy="461665"/>
          </a:xfrm>
          <a:prstGeom prst="rect">
            <a:avLst/>
          </a:prstGeom>
          <a:noFill/>
        </p:spPr>
        <p:txBody>
          <a:bodyPr wrap="square" rtlCol="0">
            <a:spAutoFit/>
          </a:bodyPr>
          <a:lstStyle/>
          <a:p>
            <a:pPr algn="ctr"/>
            <a:r>
              <a:rPr lang="en-US" sz="2400" dirty="0"/>
              <a:t>Team Jersey</a:t>
            </a:r>
          </a:p>
        </p:txBody>
      </p:sp>
      <p:sp>
        <p:nvSpPr>
          <p:cNvPr id="12" name="TextBox 11">
            <a:extLst>
              <a:ext uri="{FF2B5EF4-FFF2-40B4-BE49-F238E27FC236}">
                <a16:creationId xmlns:a16="http://schemas.microsoft.com/office/drawing/2014/main" id="{E88EFD50-30C6-4589-B546-99AAA48BABFC}"/>
              </a:ext>
            </a:extLst>
          </p:cNvPr>
          <p:cNvSpPr txBox="1"/>
          <p:nvPr/>
        </p:nvSpPr>
        <p:spPr>
          <a:xfrm>
            <a:off x="911619" y="3167390"/>
            <a:ext cx="2630719" cy="523220"/>
          </a:xfrm>
          <a:prstGeom prst="rect">
            <a:avLst/>
          </a:prstGeom>
          <a:solidFill>
            <a:schemeClr val="accent2"/>
          </a:solidFill>
          <a:ln>
            <a:solidFill>
              <a:schemeClr val="accent2"/>
            </a:solidFill>
          </a:ln>
          <a:scene3d>
            <a:camera prst="orthographicFront"/>
            <a:lightRig rig="threePt" dir="t"/>
          </a:scene3d>
          <a:sp3d>
            <a:bevelT w="165100" prst="coolSlant"/>
          </a:sp3d>
        </p:spPr>
        <p:txBody>
          <a:bodyPr wrap="square" rtlCol="0">
            <a:spAutoFit/>
          </a:bodyPr>
          <a:lstStyle/>
          <a:p>
            <a:pPr algn="ctr"/>
            <a:r>
              <a:rPr lang="en-US" sz="2800" dirty="0">
                <a:solidFill>
                  <a:schemeClr val="bg1"/>
                </a:solidFill>
              </a:rPr>
              <a:t>Non-compliant</a:t>
            </a:r>
          </a:p>
        </p:txBody>
      </p:sp>
      <p:sp>
        <p:nvSpPr>
          <p:cNvPr id="13" name="TextBox 12">
            <a:extLst>
              <a:ext uri="{FF2B5EF4-FFF2-40B4-BE49-F238E27FC236}">
                <a16:creationId xmlns:a16="http://schemas.microsoft.com/office/drawing/2014/main" id="{65863740-33A4-49C1-A171-C7F5D9052AB7}"/>
              </a:ext>
            </a:extLst>
          </p:cNvPr>
          <p:cNvSpPr txBox="1"/>
          <p:nvPr/>
        </p:nvSpPr>
        <p:spPr>
          <a:xfrm>
            <a:off x="6548255" y="3215344"/>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41463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Team/Libero Uniform Compliance – Piping/Trim</a:t>
            </a:r>
          </a:p>
        </p:txBody>
      </p:sp>
      <p:sp>
        <p:nvSpPr>
          <p:cNvPr id="21507" name="Content Placeholder 2"/>
          <p:cNvSpPr>
            <a:spLocks noGrp="1"/>
          </p:cNvSpPr>
          <p:nvPr>
            <p:ph sz="half" idx="1"/>
          </p:nvPr>
        </p:nvSpPr>
        <p:spPr/>
        <p:txBody>
          <a:bodyPr/>
          <a:lstStyle/>
          <a:p>
            <a:r>
              <a:rPr lang="en-US" altLang="en-US" sz="2400" dirty="0"/>
              <a:t>Piping/trim does not need to be placed on a seam.</a:t>
            </a:r>
          </a:p>
          <a:p>
            <a:r>
              <a:rPr lang="en-US" altLang="en-US" sz="2400" dirty="0"/>
              <a:t>There are no width requirements for piping/trim.</a:t>
            </a:r>
          </a:p>
          <a:p>
            <a:r>
              <a:rPr lang="en-US" altLang="en-US" sz="2400" dirty="0"/>
              <a:t>The contrasting libero uniform can be blue or white  or any other contrasting color.</a:t>
            </a:r>
            <a:endParaRPr lang="en-US" altLang="en-US" sz="2000" dirty="0"/>
          </a:p>
        </p:txBody>
      </p:sp>
      <p:pic>
        <p:nvPicPr>
          <p:cNvPr id="21510" name="Picture 13" descr="Yellow_Navy Jerse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2075" y="2713694"/>
            <a:ext cx="2829622" cy="316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6"/>
          <p:cNvSpPr txBox="1">
            <a:spLocks noChangeArrowheads="1"/>
          </p:cNvSpPr>
          <p:nvPr/>
        </p:nvSpPr>
        <p:spPr bwMode="auto">
          <a:xfrm>
            <a:off x="7282796" y="6089955"/>
            <a:ext cx="1822408" cy="33855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t>Trim too wide 3”</a:t>
            </a:r>
          </a:p>
        </p:txBody>
      </p:sp>
      <p:cxnSp>
        <p:nvCxnSpPr>
          <p:cNvPr id="17" name="Straight Arrow Connector 16"/>
          <p:cNvCxnSpPr>
            <a:cxnSpLocks/>
          </p:cNvCxnSpPr>
          <p:nvPr/>
        </p:nvCxnSpPr>
        <p:spPr>
          <a:xfrm flipV="1">
            <a:off x="7289533" y="5796399"/>
            <a:ext cx="373193" cy="23342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flipH="1" flipV="1">
            <a:off x="7880368" y="5835239"/>
            <a:ext cx="164297" cy="19458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21515" name="TextBox 12"/>
          <p:cNvSpPr txBox="1">
            <a:spLocks noChangeArrowheads="1"/>
          </p:cNvSpPr>
          <p:nvPr/>
        </p:nvSpPr>
        <p:spPr bwMode="auto">
          <a:xfrm>
            <a:off x="4892909" y="5891232"/>
            <a:ext cx="2333457" cy="584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t>Accent on seam and no wider than 1”</a:t>
            </a:r>
          </a:p>
        </p:txBody>
      </p:sp>
      <p:cxnSp>
        <p:nvCxnSpPr>
          <p:cNvPr id="20" name="Straight Arrow Connector 19"/>
          <p:cNvCxnSpPr/>
          <p:nvPr/>
        </p:nvCxnSpPr>
        <p:spPr>
          <a:xfrm flipH="1">
            <a:off x="7777537" y="5255440"/>
            <a:ext cx="534256" cy="292605"/>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21517" name="TextBox 6"/>
          <p:cNvSpPr txBox="1">
            <a:spLocks noChangeArrowheads="1"/>
          </p:cNvSpPr>
          <p:nvPr/>
        </p:nvSpPr>
        <p:spPr bwMode="auto">
          <a:xfrm>
            <a:off x="8311793" y="5043815"/>
            <a:ext cx="766763" cy="33855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t>Seam</a:t>
            </a:r>
          </a:p>
        </p:txBody>
      </p:sp>
      <p:cxnSp>
        <p:nvCxnSpPr>
          <p:cNvPr id="5" name="Straight Connector 4">
            <a:extLst>
              <a:ext uri="{FF2B5EF4-FFF2-40B4-BE49-F238E27FC236}">
                <a16:creationId xmlns:a16="http://schemas.microsoft.com/office/drawing/2014/main" id="{FAF7F52E-3D09-4C89-B96A-94377B74786C}"/>
              </a:ext>
            </a:extLst>
          </p:cNvPr>
          <p:cNvCxnSpPr>
            <a:cxnSpLocks/>
          </p:cNvCxnSpPr>
          <p:nvPr/>
        </p:nvCxnSpPr>
        <p:spPr>
          <a:xfrm>
            <a:off x="4914667" y="5921681"/>
            <a:ext cx="2311699" cy="554326"/>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51BD4418-DCE4-45EA-8B39-41DF3A83EF6B}"/>
              </a:ext>
            </a:extLst>
          </p:cNvPr>
          <p:cNvCxnSpPr/>
          <p:nvPr/>
        </p:nvCxnSpPr>
        <p:spPr>
          <a:xfrm>
            <a:off x="7278784" y="6120153"/>
            <a:ext cx="1830432" cy="242582"/>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E252E950-F02E-43E3-BAB0-9C3018E7A3FE}"/>
              </a:ext>
            </a:extLst>
          </p:cNvPr>
          <p:cNvCxnSpPr/>
          <p:nvPr/>
        </p:nvCxnSpPr>
        <p:spPr>
          <a:xfrm>
            <a:off x="8311793" y="5043815"/>
            <a:ext cx="766763" cy="338554"/>
          </a:xfrm>
          <a:prstGeom prst="line">
            <a:avLst/>
          </a:prstGeom>
        </p:spPr>
        <p:style>
          <a:lnRef idx="2">
            <a:schemeClr val="accent2"/>
          </a:lnRef>
          <a:fillRef idx="0">
            <a:schemeClr val="accent2"/>
          </a:fillRef>
          <a:effectRef idx="1">
            <a:schemeClr val="accent2"/>
          </a:effectRef>
          <a:fontRef idx="minor">
            <a:schemeClr val="tx1"/>
          </a:fontRef>
        </p:style>
      </p:cxnSp>
      <p:sp>
        <p:nvSpPr>
          <p:cNvPr id="25" name="TextBox 24">
            <a:extLst>
              <a:ext uri="{FF2B5EF4-FFF2-40B4-BE49-F238E27FC236}">
                <a16:creationId xmlns:a16="http://schemas.microsoft.com/office/drawing/2014/main" id="{BE45B9D3-C4F9-47D4-A552-17826B8321DC}"/>
              </a:ext>
            </a:extLst>
          </p:cNvPr>
          <p:cNvSpPr txBox="1"/>
          <p:nvPr/>
        </p:nvSpPr>
        <p:spPr>
          <a:xfrm>
            <a:off x="5944822" y="2038985"/>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236850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Team/Libero Uniform Compliance – Piping/Trim</a:t>
            </a:r>
          </a:p>
        </p:txBody>
      </p:sp>
      <p:sp>
        <p:nvSpPr>
          <p:cNvPr id="34819" name="Content Placeholder 2"/>
          <p:cNvSpPr>
            <a:spLocks noGrp="1"/>
          </p:cNvSpPr>
          <p:nvPr>
            <p:ph idx="1"/>
          </p:nvPr>
        </p:nvSpPr>
        <p:spPr>
          <a:xfrm>
            <a:off x="1243716" y="1989138"/>
            <a:ext cx="7732009" cy="4338637"/>
          </a:xfrm>
        </p:spPr>
        <p:txBody>
          <a:bodyPr/>
          <a:lstStyle/>
          <a:p>
            <a:r>
              <a:rPr lang="en-US" altLang="en-US" sz="2400" dirty="0"/>
              <a:t>Sublimation vs. seams – Both are compliant</a:t>
            </a:r>
          </a:p>
          <a:p>
            <a:r>
              <a:rPr lang="en-US" altLang="en-US" sz="2400" dirty="0"/>
              <a:t>Does the grey jersey contrast with the yellow jersey?</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pPr marL="0" indent="0">
              <a:buNone/>
            </a:pPr>
            <a:endParaRPr lang="en-US" altLang="en-US" sz="2000" dirty="0"/>
          </a:p>
        </p:txBody>
      </p:sp>
      <p:pic>
        <p:nvPicPr>
          <p:cNvPr id="34823" name="Picture 7" descr="Gray with yellow and blue.jpg"/>
          <p:cNvPicPr>
            <a:picLocks noChangeAspect="1"/>
          </p:cNvPicPr>
          <p:nvPr/>
        </p:nvPicPr>
        <p:blipFill>
          <a:blip r:embed="rId3">
            <a:extLst>
              <a:ext uri="{28A0092B-C50C-407E-A947-70E740481C1C}">
                <a14:useLocalDpi xmlns:a14="http://schemas.microsoft.com/office/drawing/2010/main" val="0"/>
              </a:ext>
            </a:extLst>
          </a:blip>
          <a:srcRect l="34258" t="5525" r="40990" b="53746"/>
          <a:stretch>
            <a:fillRect/>
          </a:stretch>
        </p:blipFill>
        <p:spPr bwMode="auto">
          <a:xfrm>
            <a:off x="1917074" y="3587073"/>
            <a:ext cx="2587897" cy="28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Yellow with black.jpg"/>
          <p:cNvPicPr>
            <a:picLocks noChangeAspect="1"/>
          </p:cNvPicPr>
          <p:nvPr/>
        </p:nvPicPr>
        <p:blipFill rotWithShape="1">
          <a:blip r:embed="rId4">
            <a:extLst>
              <a:ext uri="{28A0092B-C50C-407E-A947-70E740481C1C}">
                <a14:useLocalDpi xmlns:a14="http://schemas.microsoft.com/office/drawing/2010/main" val="0"/>
              </a:ext>
            </a:extLst>
          </a:blip>
          <a:srcRect l="12170" t="7070" r="18562" b="20016"/>
          <a:stretch/>
        </p:blipFill>
        <p:spPr bwMode="auto">
          <a:xfrm>
            <a:off x="4937249" y="3487180"/>
            <a:ext cx="2458726" cy="28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D2441FB-3D02-4A69-B1D0-9AE10FFB6E1C}"/>
              </a:ext>
            </a:extLst>
          </p:cNvPr>
          <p:cNvSpPr txBox="1"/>
          <p:nvPr/>
        </p:nvSpPr>
        <p:spPr>
          <a:xfrm>
            <a:off x="3715934" y="2881317"/>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3958442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Team/Libero Uniform Compliance – Piping/Trim</a:t>
            </a:r>
          </a:p>
        </p:txBody>
      </p:sp>
      <p:sp>
        <p:nvSpPr>
          <p:cNvPr id="13317" name="TextBox 15"/>
          <p:cNvSpPr txBox="1">
            <a:spLocks noChangeArrowheads="1"/>
          </p:cNvSpPr>
          <p:nvPr/>
        </p:nvSpPr>
        <p:spPr bwMode="auto">
          <a:xfrm>
            <a:off x="2485623" y="5683369"/>
            <a:ext cx="5331853" cy="707886"/>
          </a:xfrm>
          <a:prstGeom prst="rect">
            <a:avLst/>
          </a:prstGeom>
          <a:solidFill>
            <a:schemeClr val="tx1">
              <a:lumMod val="40000"/>
              <a:lumOff val="60000"/>
            </a:schemeClr>
          </a:solid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chemeClr val="tx1">
                    <a:lumMod val="50000"/>
                  </a:schemeClr>
                </a:solidFill>
              </a:rPr>
              <a:t>Libero/team jersey can be </a:t>
            </a:r>
            <a:r>
              <a:rPr lang="en-US" altLang="en-US" sz="2000" dirty="0">
                <a:solidFill>
                  <a:schemeClr val="accent2"/>
                </a:solidFill>
              </a:rPr>
              <a:t>red</a:t>
            </a:r>
            <a:r>
              <a:rPr lang="en-US" altLang="en-US" sz="2000" dirty="0">
                <a:solidFill>
                  <a:schemeClr val="tx1">
                    <a:lumMod val="50000"/>
                  </a:schemeClr>
                </a:solidFill>
              </a:rPr>
              <a:t>,</a:t>
            </a:r>
            <a:r>
              <a:rPr lang="en-US" altLang="en-US" sz="2000" dirty="0"/>
              <a:t> </a:t>
            </a:r>
            <a:r>
              <a:rPr lang="en-US" altLang="en-US" sz="2000" dirty="0">
                <a:solidFill>
                  <a:schemeClr val="bg1"/>
                </a:solidFill>
              </a:rPr>
              <a:t>white</a:t>
            </a:r>
            <a:r>
              <a:rPr lang="en-US" altLang="en-US" sz="2000" dirty="0"/>
              <a:t> </a:t>
            </a:r>
            <a:r>
              <a:rPr lang="en-US" altLang="en-US" sz="2000" dirty="0">
                <a:solidFill>
                  <a:schemeClr val="tx1">
                    <a:lumMod val="50000"/>
                  </a:schemeClr>
                </a:solidFill>
              </a:rPr>
              <a:t>or </a:t>
            </a:r>
            <a:r>
              <a:rPr lang="en-US" altLang="en-US" sz="2000" dirty="0">
                <a:solidFill>
                  <a:schemeClr val="accent1">
                    <a:lumMod val="75000"/>
                  </a:schemeClr>
                </a:solidFill>
              </a:rPr>
              <a:t>gold</a:t>
            </a:r>
            <a:r>
              <a:rPr lang="en-US" altLang="en-US" sz="2000" dirty="0"/>
              <a:t> </a:t>
            </a:r>
            <a:r>
              <a:rPr lang="en-US" altLang="en-US" sz="2000" dirty="0">
                <a:solidFill>
                  <a:schemeClr val="tx1">
                    <a:lumMod val="50000"/>
                  </a:schemeClr>
                </a:solidFill>
              </a:rPr>
              <a:t>(any contrasting color to black). </a:t>
            </a:r>
          </a:p>
        </p:txBody>
      </p:sp>
      <p:sp>
        <p:nvSpPr>
          <p:cNvPr id="8" name="Rounded Rectangle 7"/>
          <p:cNvSpPr/>
          <p:nvPr/>
        </p:nvSpPr>
        <p:spPr>
          <a:xfrm>
            <a:off x="6165139" y="2794716"/>
            <a:ext cx="2498502" cy="152216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Trim (red, white and gold) is wider than 1 inch in total width</a:t>
            </a:r>
          </a:p>
        </p:txBody>
      </p:sp>
      <p:pic>
        <p:nvPicPr>
          <p:cNvPr id="13319" name="Content Placeholder 6" descr="VB Uniform 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6949" y="2204503"/>
            <a:ext cx="43815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C4DF4AB-A34B-4146-B7A4-066D1C3D5B86}"/>
              </a:ext>
            </a:extLst>
          </p:cNvPr>
          <p:cNvSpPr txBox="1"/>
          <p:nvPr/>
        </p:nvSpPr>
        <p:spPr>
          <a:xfrm>
            <a:off x="6342326" y="4639824"/>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305359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VOLLEY\PowerPoint Presentations\SportsImportsP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7175"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a:t>www.nfhs.org</a:t>
            </a:r>
          </a:p>
        </p:txBody>
      </p:sp>
      <p:sp>
        <p:nvSpPr>
          <p:cNvPr id="4" name="Rectangle 3">
            <a:extLst>
              <a:ext uri="{FF2B5EF4-FFF2-40B4-BE49-F238E27FC236}">
                <a16:creationId xmlns:a16="http://schemas.microsoft.com/office/drawing/2014/main" id="{F5B940C7-4B1C-45DB-BA98-6F624076D0CB}"/>
              </a:ext>
            </a:extLst>
          </p:cNvPr>
          <p:cNvSpPr/>
          <p:nvPr/>
        </p:nvSpPr>
        <p:spPr>
          <a:xfrm>
            <a:off x="1964267" y="4888089"/>
            <a:ext cx="1117600" cy="931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4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Team/Libero Uniform Compliance – Piping/Trim</a:t>
            </a:r>
          </a:p>
        </p:txBody>
      </p:sp>
      <p:sp>
        <p:nvSpPr>
          <p:cNvPr id="4" name="Content Placeholder 3">
            <a:extLst>
              <a:ext uri="{FF2B5EF4-FFF2-40B4-BE49-F238E27FC236}">
                <a16:creationId xmlns:a16="http://schemas.microsoft.com/office/drawing/2014/main" id="{FBC221CE-7C5F-49A5-ACDA-FAB8FCA4B45A}"/>
              </a:ext>
            </a:extLst>
          </p:cNvPr>
          <p:cNvSpPr>
            <a:spLocks noGrp="1"/>
          </p:cNvSpPr>
          <p:nvPr>
            <p:ph sz="half" idx="2"/>
          </p:nvPr>
        </p:nvSpPr>
        <p:spPr/>
        <p:txBody>
          <a:bodyPr/>
          <a:lstStyle/>
          <a:p>
            <a:pPr marL="0" indent="0">
              <a:buNone/>
            </a:pPr>
            <a:endParaRPr lang="en-US" dirty="0"/>
          </a:p>
          <a:p>
            <a:r>
              <a:rPr lang="en-US" dirty="0"/>
              <a:t>Are these uniforms clearly contrasting?</a:t>
            </a:r>
          </a:p>
          <a:p>
            <a:endParaRPr lang="en-US" dirty="0"/>
          </a:p>
          <a:p>
            <a:endParaRPr lang="en-US" dirty="0"/>
          </a:p>
        </p:txBody>
      </p:sp>
      <p:pic>
        <p:nvPicPr>
          <p:cNvPr id="12299" name="Content Placeholder 6" descr="VB Uniform 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323" y="1923863"/>
            <a:ext cx="2816673" cy="21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A0FF1F1-4BC3-440B-9099-E98BCFBB3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154" y="4213025"/>
            <a:ext cx="2659010" cy="2039273"/>
          </a:xfrm>
          <a:prstGeom prst="rect">
            <a:avLst/>
          </a:prstGeom>
        </p:spPr>
      </p:pic>
      <p:sp>
        <p:nvSpPr>
          <p:cNvPr id="5" name="Rectangle 4">
            <a:extLst>
              <a:ext uri="{FF2B5EF4-FFF2-40B4-BE49-F238E27FC236}">
                <a16:creationId xmlns:a16="http://schemas.microsoft.com/office/drawing/2014/main" id="{8A52164F-37C3-4BEB-ACE0-40F2E01926C1}"/>
              </a:ext>
            </a:extLst>
          </p:cNvPr>
          <p:cNvSpPr/>
          <p:nvPr/>
        </p:nvSpPr>
        <p:spPr>
          <a:xfrm>
            <a:off x="6053852" y="3587551"/>
            <a:ext cx="156966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YES</a:t>
            </a:r>
          </a:p>
        </p:txBody>
      </p:sp>
      <p:sp>
        <p:nvSpPr>
          <p:cNvPr id="16" name="TextBox 15">
            <a:extLst>
              <a:ext uri="{FF2B5EF4-FFF2-40B4-BE49-F238E27FC236}">
                <a16:creationId xmlns:a16="http://schemas.microsoft.com/office/drawing/2014/main" id="{E03BDF6C-1482-468B-AFBA-3BB7DF772968}"/>
              </a:ext>
            </a:extLst>
          </p:cNvPr>
          <p:cNvSpPr txBox="1"/>
          <p:nvPr/>
        </p:nvSpPr>
        <p:spPr>
          <a:xfrm>
            <a:off x="5766618" y="4970224"/>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308152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Team/Libero Uniform Compliance – School References </a:t>
            </a:r>
          </a:p>
        </p:txBody>
      </p:sp>
      <p:pic>
        <p:nvPicPr>
          <p:cNvPr id="32771" name="Content Placeholder 3" descr="Alcester Mock up 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29566" y="2706276"/>
            <a:ext cx="5083733" cy="3722327"/>
          </a:xfrm>
        </p:spPr>
      </p:pic>
      <p:sp>
        <p:nvSpPr>
          <p:cNvPr id="3" name="TextBox 2">
            <a:extLst>
              <a:ext uri="{FF2B5EF4-FFF2-40B4-BE49-F238E27FC236}">
                <a16:creationId xmlns:a16="http://schemas.microsoft.com/office/drawing/2014/main" id="{84D8944B-DE26-40DD-86F5-114243BEDE19}"/>
              </a:ext>
            </a:extLst>
          </p:cNvPr>
          <p:cNvSpPr txBox="1"/>
          <p:nvPr/>
        </p:nvSpPr>
        <p:spPr>
          <a:xfrm>
            <a:off x="771048" y="2020757"/>
            <a:ext cx="261778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a:t>School mascot references</a:t>
            </a:r>
          </a:p>
        </p:txBody>
      </p:sp>
      <p:cxnSp>
        <p:nvCxnSpPr>
          <p:cNvPr id="5" name="Straight Arrow Connector 4">
            <a:extLst>
              <a:ext uri="{FF2B5EF4-FFF2-40B4-BE49-F238E27FC236}">
                <a16:creationId xmlns:a16="http://schemas.microsoft.com/office/drawing/2014/main" id="{DF85F384-9A18-45B1-B0E7-2FBCEA942781}"/>
              </a:ext>
            </a:extLst>
          </p:cNvPr>
          <p:cNvCxnSpPr>
            <a:cxnSpLocks/>
            <a:stCxn id="3" idx="2"/>
          </p:cNvCxnSpPr>
          <p:nvPr/>
        </p:nvCxnSpPr>
        <p:spPr>
          <a:xfrm>
            <a:off x="2079938" y="2974864"/>
            <a:ext cx="2818125" cy="228065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38D33FE5-DD37-49DE-B861-3C7E6E30D775}"/>
              </a:ext>
            </a:extLst>
          </p:cNvPr>
          <p:cNvCxnSpPr>
            <a:cxnSpLocks/>
            <a:stCxn id="3" idx="3"/>
          </p:cNvCxnSpPr>
          <p:nvPr/>
        </p:nvCxnSpPr>
        <p:spPr>
          <a:xfrm>
            <a:off x="3388828" y="2497811"/>
            <a:ext cx="2960457" cy="20870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BB20B724-6310-49DB-BCDC-ED14D5BA1F12}"/>
              </a:ext>
            </a:extLst>
          </p:cNvPr>
          <p:cNvSpPr txBox="1"/>
          <p:nvPr/>
        </p:nvSpPr>
        <p:spPr>
          <a:xfrm>
            <a:off x="4572000" y="2161262"/>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1255026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1F95-C42B-4459-81A4-AB285F085E5E}"/>
              </a:ext>
            </a:extLst>
          </p:cNvPr>
          <p:cNvSpPr>
            <a:spLocks noGrp="1"/>
          </p:cNvSpPr>
          <p:nvPr>
            <p:ph type="title"/>
          </p:nvPr>
        </p:nvSpPr>
        <p:spPr/>
        <p:txBody>
          <a:bodyPr/>
          <a:lstStyle/>
          <a:p>
            <a:r>
              <a:rPr lang="en-US" altLang="en-US" dirty="0"/>
              <a:t>Team/Libero Uniform Compliance – School References </a:t>
            </a:r>
            <a:endParaRPr lang="en-US" dirty="0"/>
          </a:p>
        </p:txBody>
      </p:sp>
      <p:pic>
        <p:nvPicPr>
          <p:cNvPr id="5" name="Picture 7" descr="SFSU_LS_Jersey_7736.jpg">
            <a:extLst>
              <a:ext uri="{FF2B5EF4-FFF2-40B4-BE49-F238E27FC236}">
                <a16:creationId xmlns:a16="http://schemas.microsoft.com/office/drawing/2014/main" id="{C6994589-9A17-4467-964E-CBA61700C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7039" y="2884487"/>
            <a:ext cx="25050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962C2EBC-286D-4775-9938-64CD0C7C90DA}"/>
              </a:ext>
            </a:extLst>
          </p:cNvPr>
          <p:cNvSpPr>
            <a:spLocks noGrp="1"/>
          </p:cNvSpPr>
          <p:nvPr>
            <p:ph type="ftr" sz="quarter" idx="11"/>
          </p:nvPr>
        </p:nvSpPr>
        <p:spPr/>
        <p:txBody>
          <a:bodyPr/>
          <a:lstStyle/>
          <a:p>
            <a:pPr>
              <a:defRPr/>
            </a:pPr>
            <a:r>
              <a:rPr lang="en-US"/>
              <a:t>www.nfhs.org</a:t>
            </a:r>
          </a:p>
        </p:txBody>
      </p:sp>
      <p:sp>
        <p:nvSpPr>
          <p:cNvPr id="6" name="TextBox 5">
            <a:extLst>
              <a:ext uri="{FF2B5EF4-FFF2-40B4-BE49-F238E27FC236}">
                <a16:creationId xmlns:a16="http://schemas.microsoft.com/office/drawing/2014/main" id="{190D5E7B-60BF-4A6B-B684-B198C871B527}"/>
              </a:ext>
            </a:extLst>
          </p:cNvPr>
          <p:cNvSpPr txBox="1"/>
          <p:nvPr/>
        </p:nvSpPr>
        <p:spPr>
          <a:xfrm>
            <a:off x="1171977" y="2034862"/>
            <a:ext cx="7637172" cy="830997"/>
          </a:xfrm>
          <a:prstGeom prst="rect">
            <a:avLst/>
          </a:prstGeom>
          <a:noFill/>
        </p:spPr>
        <p:txBody>
          <a:bodyPr wrap="square" rtlCol="0">
            <a:spAutoFit/>
          </a:bodyPr>
          <a:lstStyle/>
          <a:p>
            <a:pPr algn="ctr"/>
            <a:r>
              <a:rPr lang="en-US" sz="2400" dirty="0"/>
              <a:t>Is the mascot permitted on the jersey of both the team and the libero?</a:t>
            </a:r>
          </a:p>
        </p:txBody>
      </p:sp>
      <p:sp>
        <p:nvSpPr>
          <p:cNvPr id="7" name="TextBox 6">
            <a:extLst>
              <a:ext uri="{FF2B5EF4-FFF2-40B4-BE49-F238E27FC236}">
                <a16:creationId xmlns:a16="http://schemas.microsoft.com/office/drawing/2014/main" id="{3B4993AE-1277-47D2-8843-874030592F53}"/>
              </a:ext>
            </a:extLst>
          </p:cNvPr>
          <p:cNvSpPr txBox="1"/>
          <p:nvPr/>
        </p:nvSpPr>
        <p:spPr>
          <a:xfrm>
            <a:off x="943825" y="3376423"/>
            <a:ext cx="2505075" cy="1940957"/>
          </a:xfrm>
          <a:prstGeom prst="roundRect">
            <a:avLst/>
          </a:prstGeom>
          <a:solidFill>
            <a:schemeClr val="accent1">
              <a:lumMod val="60000"/>
              <a:lumOff val="40000"/>
            </a:schemeClr>
          </a:solidFill>
          <a:ln>
            <a:solidFill>
              <a:schemeClr val="accent1">
                <a:lumMod val="60000"/>
                <a:lumOff val="40000"/>
              </a:schemeClr>
            </a:solidFill>
          </a:ln>
        </p:spPr>
        <p:txBody>
          <a:bodyPr wrap="square">
            <a:spAutoFit/>
          </a:bodyPr>
          <a:lstStyle/>
          <a:p>
            <a:pPr algn="ctr">
              <a:defRPr/>
            </a:pPr>
            <a:r>
              <a:rPr lang="en-US" b="1" dirty="0">
                <a:solidFill>
                  <a:schemeClr val="accent5">
                    <a:lumMod val="75000"/>
                  </a:schemeClr>
                </a:solidFill>
                <a:latin typeface="Arial" charset="0"/>
              </a:rPr>
              <a:t>A yellow jersey with a yellow and purple mascot on the uniform would be compliant and contrasting. </a:t>
            </a:r>
          </a:p>
        </p:txBody>
      </p:sp>
      <p:sp>
        <p:nvSpPr>
          <p:cNvPr id="8" name="TextBox 7">
            <a:extLst>
              <a:ext uri="{FF2B5EF4-FFF2-40B4-BE49-F238E27FC236}">
                <a16:creationId xmlns:a16="http://schemas.microsoft.com/office/drawing/2014/main" id="{078BEBD9-6901-443C-AB1B-02CF2778529D}"/>
              </a:ext>
            </a:extLst>
          </p:cNvPr>
          <p:cNvSpPr txBox="1"/>
          <p:nvPr/>
        </p:nvSpPr>
        <p:spPr>
          <a:xfrm>
            <a:off x="6568225" y="4085292"/>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407371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39BF-4CB9-4A50-9E76-E2A0CF2ECDC6}"/>
              </a:ext>
            </a:extLst>
          </p:cNvPr>
          <p:cNvSpPr>
            <a:spLocks noGrp="1"/>
          </p:cNvSpPr>
          <p:nvPr>
            <p:ph type="title"/>
          </p:nvPr>
        </p:nvSpPr>
        <p:spPr/>
        <p:txBody>
          <a:bodyPr/>
          <a:lstStyle/>
          <a:p>
            <a:r>
              <a:rPr lang="en-US" altLang="en-US" dirty="0"/>
              <a:t>Team/Libero Uniform Compliance – School References </a:t>
            </a:r>
            <a:endParaRPr lang="en-US" dirty="0"/>
          </a:p>
        </p:txBody>
      </p:sp>
      <p:sp>
        <p:nvSpPr>
          <p:cNvPr id="6" name="Content Placeholder 5">
            <a:extLst>
              <a:ext uri="{FF2B5EF4-FFF2-40B4-BE49-F238E27FC236}">
                <a16:creationId xmlns:a16="http://schemas.microsoft.com/office/drawing/2014/main" id="{13E9E9FC-B834-49C8-ACF9-DB7BA2F4759E}"/>
              </a:ext>
            </a:extLst>
          </p:cNvPr>
          <p:cNvSpPr>
            <a:spLocks noGrp="1"/>
          </p:cNvSpPr>
          <p:nvPr>
            <p:ph sz="half" idx="1"/>
          </p:nvPr>
        </p:nvSpPr>
        <p:spPr/>
        <p:txBody>
          <a:bodyPr/>
          <a:lstStyle/>
          <a:p>
            <a:r>
              <a:rPr lang="en-US" sz="2600" dirty="0"/>
              <a:t>Can you clearly see the uniform number? (4-2-4a)</a:t>
            </a:r>
          </a:p>
          <a:p>
            <a:r>
              <a:rPr lang="en-US" sz="2600" dirty="0"/>
              <a:t>The sublimated team mascot is compliant on both the team and libero jersey.  </a:t>
            </a:r>
          </a:p>
          <a:p>
            <a:r>
              <a:rPr lang="en-US" sz="2600" dirty="0"/>
              <a:t>A gold uniform with the sublimated mascot would be a compliant contrasting jersey. </a:t>
            </a:r>
          </a:p>
        </p:txBody>
      </p:sp>
      <p:sp>
        <p:nvSpPr>
          <p:cNvPr id="4" name="Footer Placeholder 3">
            <a:extLst>
              <a:ext uri="{FF2B5EF4-FFF2-40B4-BE49-F238E27FC236}">
                <a16:creationId xmlns:a16="http://schemas.microsoft.com/office/drawing/2014/main" id="{2CB3FE3E-E494-4A86-AE9C-E5E9C1D62737}"/>
              </a:ext>
            </a:extLst>
          </p:cNvPr>
          <p:cNvSpPr>
            <a:spLocks noGrp="1"/>
          </p:cNvSpPr>
          <p:nvPr>
            <p:ph type="ftr" sz="quarter" idx="11"/>
          </p:nvPr>
        </p:nvSpPr>
        <p:spPr/>
        <p:txBody>
          <a:bodyPr/>
          <a:lstStyle/>
          <a:p>
            <a:pPr>
              <a:defRPr/>
            </a:pPr>
            <a:r>
              <a:rPr lang="en-US"/>
              <a:t>www.nfhs.org</a:t>
            </a:r>
          </a:p>
        </p:txBody>
      </p:sp>
      <p:pic>
        <p:nvPicPr>
          <p:cNvPr id="5" name="Picture 3" descr="Water Mark Jersey.jpg">
            <a:extLst>
              <a:ext uri="{FF2B5EF4-FFF2-40B4-BE49-F238E27FC236}">
                <a16:creationId xmlns:a16="http://schemas.microsoft.com/office/drawing/2014/main" id="{02A64214-2C3B-4577-BE49-3523CC57FC65}"/>
              </a:ext>
            </a:extLst>
          </p:cNvPr>
          <p:cNvPicPr>
            <a:picLocks noChangeAspect="1"/>
          </p:cNvPicPr>
          <p:nvPr/>
        </p:nvPicPr>
        <p:blipFill>
          <a:blip r:embed="rId2" cstate="print">
            <a:extLst>
              <a:ext uri="{28A0092B-C50C-407E-A947-70E740481C1C}">
                <a14:useLocalDpi xmlns:a14="http://schemas.microsoft.com/office/drawing/2010/main" val="0"/>
              </a:ext>
            </a:extLst>
          </a:blip>
          <a:srcRect t="10867"/>
          <a:stretch>
            <a:fillRect/>
          </a:stretch>
        </p:blipFill>
        <p:spPr bwMode="auto">
          <a:xfrm>
            <a:off x="4823339" y="2033032"/>
            <a:ext cx="3993583" cy="419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FE7EC1E-42EC-4076-813F-B4B00390ACD5}"/>
              </a:ext>
            </a:extLst>
          </p:cNvPr>
          <p:cNvSpPr txBox="1"/>
          <p:nvPr/>
        </p:nvSpPr>
        <p:spPr>
          <a:xfrm rot="1841100">
            <a:off x="7016474" y="2323827"/>
            <a:ext cx="2144127" cy="523220"/>
          </a:xfrm>
          <a:prstGeom prst="rect">
            <a:avLst/>
          </a:prstGeom>
          <a:solidFill>
            <a:srgbClr val="00B050"/>
          </a:solidFill>
          <a:ln>
            <a:solidFill>
              <a:srgbClr val="00B050"/>
            </a:solidFill>
          </a:ln>
          <a:scene3d>
            <a:camera prst="orthographicFront"/>
            <a:lightRig rig="threePt" dir="t"/>
          </a:scene3d>
          <a:sp3d>
            <a:bevelT w="165100" prst="coolSlant"/>
          </a:sp3d>
        </p:spPr>
        <p:txBody>
          <a:bodyPr wrap="square" rtlCol="0">
            <a:spAutoFit/>
          </a:bodyPr>
          <a:lstStyle/>
          <a:p>
            <a:pPr algn="ctr"/>
            <a:r>
              <a:rPr lang="en-US" sz="2800" dirty="0"/>
              <a:t>Compliant</a:t>
            </a:r>
          </a:p>
        </p:txBody>
      </p:sp>
    </p:spTree>
    <p:extLst>
      <p:ext uri="{BB962C8B-B14F-4D97-AF65-F5344CB8AC3E}">
        <p14:creationId xmlns:p14="http://schemas.microsoft.com/office/powerpoint/2010/main" val="2284656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BAAD8-F31F-42C5-AC82-79F68F4E9658}"/>
              </a:ext>
            </a:extLst>
          </p:cNvPr>
          <p:cNvSpPr>
            <a:spLocks noGrp="1"/>
          </p:cNvSpPr>
          <p:nvPr>
            <p:ph type="title"/>
          </p:nvPr>
        </p:nvSpPr>
        <p:spPr/>
        <p:txBody>
          <a:bodyPr/>
          <a:lstStyle/>
          <a:p>
            <a:r>
              <a:rPr lang="en-US" dirty="0"/>
              <a:t>Coming in 2023…</a:t>
            </a:r>
          </a:p>
        </p:txBody>
      </p:sp>
      <p:sp>
        <p:nvSpPr>
          <p:cNvPr id="6" name="Text Placeholder 5">
            <a:extLst>
              <a:ext uri="{FF2B5EF4-FFF2-40B4-BE49-F238E27FC236}">
                <a16:creationId xmlns:a16="http://schemas.microsoft.com/office/drawing/2014/main" id="{7FC62E9C-9303-49AE-84AA-4C4D62E9565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468DB71-56C5-41A6-B566-1515F606E905}"/>
              </a:ext>
            </a:extLst>
          </p:cNvPr>
          <p:cNvSpPr>
            <a:spLocks noGrp="1"/>
          </p:cNvSpPr>
          <p:nvPr>
            <p:ph type="ftr" sz="quarter" idx="4294967295"/>
          </p:nvPr>
        </p:nvSpPr>
        <p:spPr>
          <a:xfrm>
            <a:off x="7650163" y="6516688"/>
            <a:ext cx="1493837" cy="303212"/>
          </a:xfrm>
        </p:spPr>
        <p:txBody>
          <a:bodyPr/>
          <a:lstStyle/>
          <a:p>
            <a:pPr>
              <a:defRPr/>
            </a:pPr>
            <a:r>
              <a:rPr lang="en-US"/>
              <a:t>www.nfhs.org</a:t>
            </a:r>
          </a:p>
        </p:txBody>
      </p:sp>
    </p:spTree>
    <p:extLst>
      <p:ext uri="{BB962C8B-B14F-4D97-AF65-F5344CB8AC3E}">
        <p14:creationId xmlns:p14="http://schemas.microsoft.com/office/powerpoint/2010/main" val="145435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75F7-2709-4C7C-9E14-64159436B017}"/>
              </a:ext>
            </a:extLst>
          </p:cNvPr>
          <p:cNvSpPr>
            <a:spLocks noGrp="1"/>
          </p:cNvSpPr>
          <p:nvPr>
            <p:ph type="title"/>
          </p:nvPr>
        </p:nvSpPr>
        <p:spPr/>
        <p:txBody>
          <a:bodyPr/>
          <a:lstStyle/>
          <a:p>
            <a:r>
              <a:rPr lang="en-US"/>
              <a:t>Rule 4-2-4</a:t>
            </a:r>
            <a:r>
              <a:rPr lang="en-US" cap="none"/>
              <a:t>c</a:t>
            </a:r>
            <a:endParaRPr lang="en-US" dirty="0"/>
          </a:p>
        </p:txBody>
      </p:sp>
      <p:pic>
        <p:nvPicPr>
          <p:cNvPr id="6" name="Content Placeholder 5" descr="A group of people around each other&#10;&#10;Description generated with very high confidence">
            <a:extLst>
              <a:ext uri="{FF2B5EF4-FFF2-40B4-BE49-F238E27FC236}">
                <a16:creationId xmlns:a16="http://schemas.microsoft.com/office/drawing/2014/main" id="{ABE7DCA0-347F-4005-8175-9F625BBE7B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3340" y="3054381"/>
            <a:ext cx="5625483" cy="3164334"/>
          </a:xfrm>
        </p:spPr>
      </p:pic>
      <p:sp>
        <p:nvSpPr>
          <p:cNvPr id="4" name="Footer Placeholder 3">
            <a:extLst>
              <a:ext uri="{FF2B5EF4-FFF2-40B4-BE49-F238E27FC236}">
                <a16:creationId xmlns:a16="http://schemas.microsoft.com/office/drawing/2014/main" id="{7948D4AC-DB59-496D-ABB8-C2940434EC71}"/>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5F9FE60A-20DC-4C5C-B207-CB222721C13D}"/>
              </a:ext>
            </a:extLst>
          </p:cNvPr>
          <p:cNvSpPr txBox="1"/>
          <p:nvPr/>
        </p:nvSpPr>
        <p:spPr>
          <a:xfrm>
            <a:off x="1133340" y="1987624"/>
            <a:ext cx="7519987" cy="923330"/>
          </a:xfrm>
          <a:prstGeom prst="rect">
            <a:avLst/>
          </a:prstGeom>
          <a:noFill/>
        </p:spPr>
        <p:txBody>
          <a:bodyPr wrap="square" rtlCol="0">
            <a:spAutoFit/>
          </a:bodyPr>
          <a:lstStyle/>
          <a:p>
            <a:r>
              <a:rPr lang="en-US" b="1" dirty="0"/>
              <a:t>ART. 4…</a:t>
            </a:r>
            <a:r>
              <a:rPr lang="en-US" dirty="0"/>
              <a:t>The number shall be:</a:t>
            </a:r>
          </a:p>
          <a:p>
            <a:r>
              <a:rPr lang="en-US" dirty="0"/>
              <a:t>c.  A plain, Arabic numeral of a solid, </a:t>
            </a:r>
            <a:r>
              <a:rPr lang="en-US" u="sng" dirty="0"/>
              <a:t>clearly contrasting</a:t>
            </a:r>
            <a:r>
              <a:rPr lang="en-US" dirty="0"/>
              <a:t> color from the body of the uniform. </a:t>
            </a:r>
          </a:p>
        </p:txBody>
      </p:sp>
      <p:sp>
        <p:nvSpPr>
          <p:cNvPr id="8" name="TextBox 7">
            <a:extLst>
              <a:ext uri="{FF2B5EF4-FFF2-40B4-BE49-F238E27FC236}">
                <a16:creationId xmlns:a16="http://schemas.microsoft.com/office/drawing/2014/main" id="{4347F9BF-4362-44DA-B58C-FFF349E598C4}"/>
              </a:ext>
            </a:extLst>
          </p:cNvPr>
          <p:cNvSpPr txBox="1"/>
          <p:nvPr/>
        </p:nvSpPr>
        <p:spPr>
          <a:xfrm>
            <a:off x="6954592" y="3421159"/>
            <a:ext cx="1866587" cy="2585323"/>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lang="en-US" dirty="0"/>
              <a:t>While </a:t>
            </a:r>
            <a:r>
              <a:rPr lang="en-US" b="1" dirty="0"/>
              <a:t>currently compliant</a:t>
            </a:r>
            <a:r>
              <a:rPr lang="en-US" dirty="0"/>
              <a:t>, the white number on the white jersey with the contrasting border will be </a:t>
            </a:r>
            <a:r>
              <a:rPr lang="en-US" b="1" dirty="0"/>
              <a:t>non-compliant in 2023</a:t>
            </a:r>
            <a:r>
              <a:rPr lang="en-US" dirty="0"/>
              <a:t>. </a:t>
            </a:r>
          </a:p>
        </p:txBody>
      </p:sp>
      <p:sp>
        <p:nvSpPr>
          <p:cNvPr id="3" name="Oval 2">
            <a:extLst>
              <a:ext uri="{FF2B5EF4-FFF2-40B4-BE49-F238E27FC236}">
                <a16:creationId xmlns:a16="http://schemas.microsoft.com/office/drawing/2014/main" id="{883C7CCA-C212-4028-B186-BB15C819BB26}"/>
              </a:ext>
            </a:extLst>
          </p:cNvPr>
          <p:cNvSpPr/>
          <p:nvPr/>
        </p:nvSpPr>
        <p:spPr>
          <a:xfrm>
            <a:off x="2125014" y="4919729"/>
            <a:ext cx="824248" cy="785611"/>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5C912BF-F8EC-4DE8-A8EA-DEAD482B327D}"/>
              </a:ext>
            </a:extLst>
          </p:cNvPr>
          <p:cNvCxnSpPr>
            <a:stCxn id="8" idx="1"/>
            <a:endCxn id="8" idx="1"/>
          </p:cNvCxnSpPr>
          <p:nvPr/>
        </p:nvCxnSpPr>
        <p:spPr>
          <a:xfrm>
            <a:off x="6954592" y="471382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7319A2-BD55-4DAE-BDB3-B7B9A805B7AC}"/>
              </a:ext>
            </a:extLst>
          </p:cNvPr>
          <p:cNvCxnSpPr>
            <a:stCxn id="8" idx="1"/>
          </p:cNvCxnSpPr>
          <p:nvPr/>
        </p:nvCxnSpPr>
        <p:spPr>
          <a:xfrm flipH="1">
            <a:off x="2949262" y="4713821"/>
            <a:ext cx="4005330" cy="59871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3192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Legal Uniform</a:t>
            </a:r>
          </a:p>
        </p:txBody>
      </p:sp>
      <p:sp>
        <p:nvSpPr>
          <p:cNvPr id="24579" name="Content Placeholder 2"/>
          <p:cNvSpPr>
            <a:spLocks noGrp="1"/>
          </p:cNvSpPr>
          <p:nvPr>
            <p:ph idx="1"/>
          </p:nvPr>
        </p:nvSpPr>
        <p:spPr/>
        <p:txBody>
          <a:bodyPr/>
          <a:lstStyle/>
          <a:p>
            <a:r>
              <a:rPr lang="en-US" altLang="en-US" dirty="0"/>
              <a:t>All other uniform requirements as set forth in the NFHS Rules Book must be met for a uniform to be legal.</a:t>
            </a:r>
          </a:p>
          <a:p>
            <a:pPr>
              <a:spcAft>
                <a:spcPts val="600"/>
              </a:spcAft>
            </a:pPr>
            <a:r>
              <a:rPr lang="en-US" altLang="en-US" dirty="0"/>
              <a:t>Questions regarding uniforms should be directed to the state association. All state association questions can be directed to Lindsey Atkinson. </a:t>
            </a:r>
          </a:p>
          <a:p>
            <a:pPr marL="0" indent="0" algn="ctr">
              <a:buNone/>
            </a:pPr>
            <a:r>
              <a:rPr lang="en-US" altLang="en-US" sz="1600" dirty="0"/>
              <a:t>Lindsey Atkinson</a:t>
            </a:r>
          </a:p>
          <a:p>
            <a:pPr marL="0" indent="0" algn="ctr">
              <a:buNone/>
            </a:pPr>
            <a:r>
              <a:rPr lang="en-US" altLang="en-US" sz="1600" dirty="0"/>
              <a:t>Director of Sports</a:t>
            </a:r>
          </a:p>
          <a:p>
            <a:pPr marL="0" indent="0" algn="ctr">
              <a:buNone/>
            </a:pPr>
            <a:r>
              <a:rPr lang="en-US" altLang="en-US" sz="1600" dirty="0"/>
              <a:t>E-mail: </a:t>
            </a:r>
            <a:r>
              <a:rPr lang="en-US" altLang="en-US" sz="1600" dirty="0">
                <a:hlinkClick r:id="rId3"/>
              </a:rPr>
              <a:t>latkinson@nfhs.org</a:t>
            </a:r>
            <a:r>
              <a:rPr lang="en-US" altLang="en-US" sz="1600" dirty="0"/>
              <a:t> </a:t>
            </a:r>
          </a:p>
          <a:p>
            <a:pPr marL="0" indent="0" algn="ctr">
              <a:buNone/>
            </a:pPr>
            <a:r>
              <a:rPr lang="en-US" altLang="en-US" sz="1600" dirty="0"/>
              <a:t>National Federation of State High School Associations</a:t>
            </a:r>
          </a:p>
          <a:p>
            <a:pPr marL="0" indent="0" algn="ctr">
              <a:buNone/>
            </a:pPr>
            <a:r>
              <a:rPr lang="en-US" altLang="en-US" sz="1600" dirty="0"/>
              <a:t>P.O. Box 690</a:t>
            </a:r>
          </a:p>
          <a:p>
            <a:pPr marL="0" indent="0" algn="ctr">
              <a:buNone/>
            </a:pPr>
            <a:r>
              <a:rPr lang="en-US" altLang="en-US" sz="1600" dirty="0"/>
              <a:t>Indianapolis, IN 46206</a:t>
            </a:r>
          </a:p>
          <a:p>
            <a:pPr marL="0" indent="0" algn="ctr">
              <a:buNone/>
            </a:pPr>
            <a:r>
              <a:rPr lang="en-US" altLang="en-US" sz="1600" dirty="0"/>
              <a:t>Phone: 317-972-5730</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19073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E1BDD0-3547-415F-A5BD-7C12379DC975}"/>
              </a:ext>
            </a:extLst>
          </p:cNvPr>
          <p:cNvSpPr>
            <a:spLocks noGrp="1"/>
          </p:cNvSpPr>
          <p:nvPr>
            <p:ph type="title"/>
          </p:nvPr>
        </p:nvSpPr>
        <p:spPr/>
        <p:txBody>
          <a:bodyPr/>
          <a:lstStyle/>
          <a:p>
            <a:r>
              <a:rPr lang="en-US" dirty="0"/>
              <a:t>Rule 4-2-1 Reorganization</a:t>
            </a:r>
          </a:p>
        </p:txBody>
      </p:sp>
      <p:sp>
        <p:nvSpPr>
          <p:cNvPr id="6" name="Text Placeholder 5">
            <a:extLst>
              <a:ext uri="{FF2B5EF4-FFF2-40B4-BE49-F238E27FC236}">
                <a16:creationId xmlns:a16="http://schemas.microsoft.com/office/drawing/2014/main" id="{4482FA87-9F9B-453D-98DC-C2EFFA78B619}"/>
              </a:ext>
            </a:extLst>
          </p:cNvPr>
          <p:cNvSpPr>
            <a:spLocks noGrp="1"/>
          </p:cNvSpPr>
          <p:nvPr>
            <p:ph type="body" idx="1"/>
          </p:nvPr>
        </p:nvSpPr>
        <p:spPr/>
        <p:txBody>
          <a:bodyPr/>
          <a:lstStyle/>
          <a:p>
            <a:r>
              <a:rPr lang="en-US" dirty="0"/>
              <a:t>Legal Uniform</a:t>
            </a:r>
          </a:p>
        </p:txBody>
      </p:sp>
      <p:sp>
        <p:nvSpPr>
          <p:cNvPr id="4" name="Footer Placeholder 3">
            <a:extLst>
              <a:ext uri="{FF2B5EF4-FFF2-40B4-BE49-F238E27FC236}">
                <a16:creationId xmlns:a16="http://schemas.microsoft.com/office/drawing/2014/main" id="{BA0B949C-3674-4D8B-8254-BE915A4B8223}"/>
              </a:ext>
            </a:extLst>
          </p:cNvPr>
          <p:cNvSpPr>
            <a:spLocks noGrp="1"/>
          </p:cNvSpPr>
          <p:nvPr>
            <p:ph type="ftr" sz="quarter" idx="4294967295"/>
          </p:nvPr>
        </p:nvSpPr>
        <p:spPr>
          <a:xfrm>
            <a:off x="7650163" y="6516688"/>
            <a:ext cx="1493837" cy="303212"/>
          </a:xfrm>
        </p:spPr>
        <p:txBody>
          <a:bodyPr/>
          <a:lstStyle/>
          <a:p>
            <a:pPr>
              <a:defRPr/>
            </a:pPr>
            <a:r>
              <a:rPr lang="en-US"/>
              <a:t>www.nfhs.org</a:t>
            </a:r>
          </a:p>
        </p:txBody>
      </p:sp>
    </p:spTree>
    <p:extLst>
      <p:ext uri="{BB962C8B-B14F-4D97-AF65-F5344CB8AC3E}">
        <p14:creationId xmlns:p14="http://schemas.microsoft.com/office/powerpoint/2010/main" val="54986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Content Placeholder 2"/>
          <p:cNvSpPr>
            <a:spLocks noGrp="1"/>
          </p:cNvSpPr>
          <p:nvPr>
            <p:ph idx="1"/>
          </p:nvPr>
        </p:nvSpPr>
        <p:spPr/>
        <p:txBody>
          <a:bodyPr/>
          <a:lstStyle/>
          <a:p>
            <a:pPr marL="0" indent="0">
              <a:buNone/>
            </a:pPr>
            <a:r>
              <a:rPr lang="en-US" sz="2400" b="1" dirty="0"/>
              <a:t>ART.1…</a:t>
            </a:r>
            <a:r>
              <a:rPr lang="en-US" sz="2400" b="1" u="sng" dirty="0">
                <a:solidFill>
                  <a:schemeClr val="accent2"/>
                </a:solidFill>
              </a:rPr>
              <a:t>All uniforms</a:t>
            </a:r>
            <a:r>
              <a:rPr lang="en-US" sz="2400" b="1" dirty="0">
                <a:solidFill>
                  <a:schemeClr val="accent2"/>
                </a:solidFill>
              </a:rPr>
              <a:t> </a:t>
            </a:r>
            <a:r>
              <a:rPr lang="en-US" sz="2400" dirty="0"/>
              <a:t>shall adhere to the following:</a:t>
            </a:r>
          </a:p>
          <a:p>
            <a:pPr marL="914400" lvl="1" indent="-457200">
              <a:buFont typeface="+mj-lt"/>
              <a:buAutoNum type="alphaLcPeriod"/>
            </a:pPr>
            <a:r>
              <a:rPr lang="en-US" sz="2000" dirty="0">
                <a:ea typeface="Arial" panose="020B0604020202020204" pitchFamily="34" charset="0"/>
                <a:cs typeface="Calibri" panose="020F0502020204030204" pitchFamily="34" charset="0"/>
              </a:rPr>
              <a:t>Uniform tops </a:t>
            </a:r>
            <a:r>
              <a:rPr lang="en-US" sz="2000" dirty="0">
                <a:solidFill>
                  <a:schemeClr val="accent2"/>
                </a:solidFill>
                <a:ea typeface="Arial" panose="020B0604020202020204" pitchFamily="34" charset="0"/>
                <a:cs typeface="Calibri" panose="020F0502020204030204" pitchFamily="34" charset="0"/>
              </a:rPr>
              <a:t>[with the exception of the libero (4-2-2)] </a:t>
            </a:r>
            <a:r>
              <a:rPr lang="en-US" sz="2000" dirty="0">
                <a:ea typeface="Arial" panose="020B0604020202020204" pitchFamily="34" charset="0"/>
                <a:cs typeface="Calibri" panose="020F0502020204030204" pitchFamily="34" charset="0"/>
              </a:rPr>
              <a:t>and bottoms shall be like-colored.</a:t>
            </a:r>
          </a:p>
          <a:p>
            <a:pPr marL="914400" lvl="1" indent="-457200">
              <a:buFont typeface="+mj-lt"/>
              <a:buAutoNum type="alphaLcPeriod"/>
            </a:pPr>
            <a:r>
              <a:rPr lang="en-US" sz="2000" dirty="0">
                <a:ea typeface="Arial" panose="020B0604020202020204" pitchFamily="34" charset="0"/>
                <a:cs typeface="Calibri" panose="020F0502020204030204" pitchFamily="34" charset="0"/>
              </a:rPr>
              <a:t>Uniforms shall be worn as the manufacturer intended.</a:t>
            </a:r>
          </a:p>
          <a:p>
            <a:pPr marL="914400" lvl="1" indent="-457200">
              <a:buFont typeface="+mj-lt"/>
              <a:buAutoNum type="alphaLcPeriod"/>
            </a:pPr>
            <a:r>
              <a:rPr lang="en-US" sz="2000" dirty="0">
                <a:ea typeface="Arial" panose="020B0604020202020204" pitchFamily="34" charset="0"/>
                <a:cs typeface="Calibri" panose="020F0502020204030204" pitchFamily="34" charset="0"/>
              </a:rPr>
              <a:t>Uniforms shall be free of hard and unyielding items (buttons, zippers, snaps, fasteners, etc.).</a:t>
            </a:r>
          </a:p>
          <a:p>
            <a:pPr marL="914400" lvl="1" indent="-457200">
              <a:buFont typeface="+mj-lt"/>
              <a:buAutoNum type="alphaLcPeriod"/>
            </a:pPr>
            <a:r>
              <a:rPr lang="en-US" sz="2000" dirty="0">
                <a:ea typeface="Arial" panose="020B0604020202020204" pitchFamily="34" charset="0"/>
                <a:cs typeface="Calibri" panose="020F0502020204030204" pitchFamily="34" charset="0"/>
              </a:rPr>
              <a:t>A single, visible manufacturer's logo and/or single school name or insignia no more than 2 1/4 inches are permitted on each visible undergarment.</a:t>
            </a:r>
          </a:p>
          <a:p>
            <a:pPr marL="914400" lvl="1" indent="-457200">
              <a:buFont typeface="+mj-lt"/>
              <a:buAutoNum type="alphaLcPeriod"/>
            </a:pPr>
            <a:r>
              <a:rPr lang="en-US" altLang="en-US" sz="2000" dirty="0">
                <a:solidFill>
                  <a:schemeClr val="accent2"/>
                </a:solidFill>
              </a:rPr>
              <a:t>The school’s name, nickname, logo, mascot and/or team member’s name are permitted on the uniform top and/or bottom. A single mascot reference and/or school name may be placed on the sleeve(s), not to exceed either 4 by 4 inches or 3 by 5 inches.</a:t>
            </a:r>
          </a:p>
          <a:p>
            <a:pPr lvl="1"/>
            <a:endParaRPr lang="en-US" altLang="en-US" sz="1600" dirty="0">
              <a:solidFill>
                <a:schemeClr val="accent2"/>
              </a:solidFill>
            </a:endParaRPr>
          </a:p>
        </p:txBody>
      </p:sp>
      <p:sp>
        <p:nvSpPr>
          <p:cNvPr id="35843" name="Title 1"/>
          <p:cNvSpPr>
            <a:spLocks noGrp="1"/>
          </p:cNvSpPr>
          <p:nvPr>
            <p:ph type="title"/>
          </p:nvPr>
        </p:nvSpPr>
        <p:spPr/>
        <p:txBody>
          <a:bodyPr/>
          <a:lstStyle/>
          <a:p>
            <a:r>
              <a:rPr lang="en-US" altLang="en-US" dirty="0"/>
              <a:t>Rule 4-2-1 Legal Uniform</a:t>
            </a:r>
          </a:p>
        </p:txBody>
      </p:sp>
    </p:spTree>
    <p:extLst>
      <p:ext uri="{BB962C8B-B14F-4D97-AF65-F5344CB8AC3E}">
        <p14:creationId xmlns:p14="http://schemas.microsoft.com/office/powerpoint/2010/main" val="164097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Rule 4-2-1 Legal Uniform</a:t>
            </a:r>
            <a:endParaRPr lang="en-US" dirty="0"/>
          </a:p>
        </p:txBody>
      </p:sp>
      <p:sp>
        <p:nvSpPr>
          <p:cNvPr id="3" name="Content Placeholder 2"/>
          <p:cNvSpPr>
            <a:spLocks noGrp="1"/>
          </p:cNvSpPr>
          <p:nvPr>
            <p:ph idx="1"/>
          </p:nvPr>
        </p:nvSpPr>
        <p:spPr>
          <a:xfrm>
            <a:off x="1100138" y="1849348"/>
            <a:ext cx="7875587" cy="4667340"/>
          </a:xfrm>
        </p:spPr>
        <p:txBody>
          <a:bodyPr/>
          <a:lstStyle/>
          <a:p>
            <a:pPr marL="914400" lvl="1" indent="-457200">
              <a:buNone/>
            </a:pPr>
            <a:r>
              <a:rPr lang="en-US" altLang="en-US" sz="2000" dirty="0"/>
              <a:t>f. 	A single partial/whole manufacturer's logo/trademark/reference, no more than 2 ¼ square inches with no dimension more than 2 ¼ inches, is permitted on each piece of the uniform provided placement does not interfere with the visibility of the player's number.</a:t>
            </a:r>
          </a:p>
          <a:p>
            <a:pPr marL="914400" lvl="1" indent="-457200">
              <a:buNone/>
            </a:pPr>
            <a:r>
              <a:rPr lang="en-US" altLang="en-US" sz="2000" dirty="0"/>
              <a:t>g. 	One American flag, not to exceed 2 by 3 inches may be worn or occupy space on each item of uniform apparel.  By state association adoption, to allow for special occasions, commemorative or memorial patches, not to exceed 4 square inches may be worn on the uniform without compromising its integrity.</a:t>
            </a:r>
          </a:p>
          <a:p>
            <a:endParaRPr lang="en-US" altLang="en-US" sz="1800" dirty="0"/>
          </a:p>
          <a:p>
            <a:endParaRPr lang="en-US" altLang="en-US" sz="1800" dirty="0"/>
          </a:p>
          <a:p>
            <a:pPr marL="457200" lvl="1" indent="0">
              <a:buNone/>
            </a:pPr>
            <a:endParaRPr lang="en-US" altLang="en-US" sz="1600" dirty="0"/>
          </a:p>
          <a:p>
            <a:endParaRPr lang="en-US" sz="1800" dirty="0"/>
          </a:p>
        </p:txBody>
      </p:sp>
      <p:sp>
        <p:nvSpPr>
          <p:cNvPr id="4" name="Footer Placeholder 3"/>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303350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6AA6-9489-4139-95C7-3343D97531C1}"/>
              </a:ext>
            </a:extLst>
          </p:cNvPr>
          <p:cNvSpPr>
            <a:spLocks noGrp="1"/>
          </p:cNvSpPr>
          <p:nvPr>
            <p:ph type="title"/>
          </p:nvPr>
        </p:nvSpPr>
        <p:spPr/>
        <p:txBody>
          <a:bodyPr/>
          <a:lstStyle/>
          <a:p>
            <a:r>
              <a:rPr lang="en-US" altLang="en-US" dirty="0"/>
              <a:t>Rule 4-2-1 Legal Uniform</a:t>
            </a:r>
            <a:endParaRPr lang="en-US" dirty="0"/>
          </a:p>
        </p:txBody>
      </p:sp>
      <p:sp>
        <p:nvSpPr>
          <p:cNvPr id="3" name="Content Placeholder 2">
            <a:extLst>
              <a:ext uri="{FF2B5EF4-FFF2-40B4-BE49-F238E27FC236}">
                <a16:creationId xmlns:a16="http://schemas.microsoft.com/office/drawing/2014/main" id="{DE8F53F0-34E7-4FE5-B06C-AD73DC651ADA}"/>
              </a:ext>
            </a:extLst>
          </p:cNvPr>
          <p:cNvSpPr>
            <a:spLocks noGrp="1"/>
          </p:cNvSpPr>
          <p:nvPr>
            <p:ph idx="1"/>
          </p:nvPr>
        </p:nvSpPr>
        <p:spPr/>
        <p:txBody>
          <a:bodyPr/>
          <a:lstStyle/>
          <a:p>
            <a:pPr marL="457200" lvl="1" indent="0">
              <a:buNone/>
            </a:pPr>
            <a:r>
              <a:rPr lang="en-US" altLang="en-US" sz="2000" dirty="0"/>
              <a:t>h. 	Uniform top: </a:t>
            </a:r>
          </a:p>
          <a:p>
            <a:pPr marL="1257300" lvl="2" indent="-342900">
              <a:buFont typeface="+mj-lt"/>
              <a:buAutoNum type="arabicPeriod"/>
            </a:pPr>
            <a:r>
              <a:rPr lang="en-US" altLang="en-US" sz="1800" dirty="0"/>
              <a:t>Bare-midriff tops are not allowed.</a:t>
            </a:r>
          </a:p>
          <a:p>
            <a:pPr marL="1257300" lvl="2" indent="-342900">
              <a:buFont typeface="+mj-lt"/>
              <a:buAutoNum type="arabicPeriod"/>
            </a:pPr>
            <a:r>
              <a:rPr lang="en-US" altLang="en-US" sz="1800" dirty="0"/>
              <a:t>The uniform top shall hang below or be tucked into the waistband of the uniform bottom when the player is standing upright. </a:t>
            </a:r>
          </a:p>
          <a:p>
            <a:pPr marL="1257300" lvl="2" indent="-342900">
              <a:buFont typeface="+mj-lt"/>
              <a:buAutoNum type="arabicPeriod"/>
            </a:pPr>
            <a:r>
              <a:rPr lang="en-US" altLang="en-US" sz="1800" dirty="0"/>
              <a:t>Any visible garment (t-shirt, body suits and other similar garments) worn underneath the uniform top shall be unadorned and of a single, solid color that is similar in color to the predominant color of the uniform top.</a:t>
            </a:r>
          </a:p>
          <a:p>
            <a:pPr marL="457200" lvl="1" indent="0">
              <a:buNone/>
            </a:pPr>
            <a:r>
              <a:rPr lang="en-US" altLang="en-US" sz="2000" dirty="0" err="1"/>
              <a:t>i</a:t>
            </a:r>
            <a:r>
              <a:rPr lang="en-US" altLang="en-US" sz="2000" dirty="0"/>
              <a:t>. 	Like-colored uniform bottom: </a:t>
            </a:r>
          </a:p>
          <a:p>
            <a:pPr marL="1257300" lvl="2" indent="-342900">
              <a:buFont typeface="+mj-lt"/>
              <a:buAutoNum type="arabicPeriod"/>
            </a:pPr>
            <a:r>
              <a:rPr lang="en-US" altLang="en-US" sz="1800" dirty="0"/>
              <a:t>Multiple styles of uniform bottoms may be worn by teammates and may include: shorts, spandex, pants or skirts. </a:t>
            </a:r>
          </a:p>
          <a:p>
            <a:pPr marL="1257300" lvl="2" indent="-342900">
              <a:buFont typeface="+mj-lt"/>
              <a:buAutoNum type="arabicPeriod"/>
            </a:pPr>
            <a:r>
              <a:rPr lang="en-US" altLang="en-US" sz="1800" dirty="0"/>
              <a:t>A visible undergarment may be worn under the uniform bottom.  It shall be unadorned and of a single solid color similar to the predominant color of the uniform bottom and may extend below the uniform bottom.</a:t>
            </a:r>
          </a:p>
          <a:p>
            <a:endParaRPr lang="en-US" dirty="0"/>
          </a:p>
        </p:txBody>
      </p:sp>
      <p:sp>
        <p:nvSpPr>
          <p:cNvPr id="4" name="Footer Placeholder 3">
            <a:extLst>
              <a:ext uri="{FF2B5EF4-FFF2-40B4-BE49-F238E27FC236}">
                <a16:creationId xmlns:a16="http://schemas.microsoft.com/office/drawing/2014/main" id="{13705A23-89D1-4804-8FE4-6C1F758431E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61794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B25EF0-0AEC-4CAC-9551-2F65F69E1E47}"/>
              </a:ext>
            </a:extLst>
          </p:cNvPr>
          <p:cNvSpPr>
            <a:spLocks noGrp="1"/>
          </p:cNvSpPr>
          <p:nvPr>
            <p:ph type="title"/>
          </p:nvPr>
        </p:nvSpPr>
        <p:spPr/>
        <p:txBody>
          <a:bodyPr/>
          <a:lstStyle/>
          <a:p>
            <a:r>
              <a:rPr lang="en-US" dirty="0"/>
              <a:t>Rule 4-2-2 Elimination of the Solid-Colored Uniform Top Requirement</a:t>
            </a:r>
          </a:p>
        </p:txBody>
      </p:sp>
      <p:sp>
        <p:nvSpPr>
          <p:cNvPr id="6" name="Text Placeholder 5">
            <a:extLst>
              <a:ext uri="{FF2B5EF4-FFF2-40B4-BE49-F238E27FC236}">
                <a16:creationId xmlns:a16="http://schemas.microsoft.com/office/drawing/2014/main" id="{97A053D4-9191-4867-99E2-E91C1424BD5C}"/>
              </a:ext>
            </a:extLst>
          </p:cNvPr>
          <p:cNvSpPr>
            <a:spLocks noGrp="1"/>
          </p:cNvSpPr>
          <p:nvPr>
            <p:ph type="body" idx="1"/>
          </p:nvPr>
        </p:nvSpPr>
        <p:spPr/>
        <p:txBody>
          <a:bodyPr/>
          <a:lstStyle/>
          <a:p>
            <a:r>
              <a:rPr lang="en-US" dirty="0"/>
              <a:t>Legal Uniform </a:t>
            </a:r>
          </a:p>
        </p:txBody>
      </p:sp>
      <p:sp>
        <p:nvSpPr>
          <p:cNvPr id="4" name="Footer Placeholder 3">
            <a:extLst>
              <a:ext uri="{FF2B5EF4-FFF2-40B4-BE49-F238E27FC236}">
                <a16:creationId xmlns:a16="http://schemas.microsoft.com/office/drawing/2014/main" id="{9AED12EA-2CC7-4C4D-9137-33FB36660AAE}"/>
              </a:ext>
            </a:extLst>
          </p:cNvPr>
          <p:cNvSpPr>
            <a:spLocks noGrp="1"/>
          </p:cNvSpPr>
          <p:nvPr>
            <p:ph type="ftr" sz="quarter" idx="4294967295"/>
          </p:nvPr>
        </p:nvSpPr>
        <p:spPr>
          <a:xfrm>
            <a:off x="7650163" y="6516688"/>
            <a:ext cx="1493837" cy="303212"/>
          </a:xfrm>
        </p:spPr>
        <p:txBody>
          <a:bodyPr/>
          <a:lstStyle/>
          <a:p>
            <a:pPr>
              <a:defRPr/>
            </a:pPr>
            <a:r>
              <a:rPr lang="en-US"/>
              <a:t>www.nfhs.org</a:t>
            </a:r>
          </a:p>
        </p:txBody>
      </p:sp>
    </p:spTree>
    <p:extLst>
      <p:ext uri="{BB962C8B-B14F-4D97-AF65-F5344CB8AC3E}">
        <p14:creationId xmlns:p14="http://schemas.microsoft.com/office/powerpoint/2010/main" val="93940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4-2-2 Contrasting libero Uniform Requirements</a:t>
            </a:r>
          </a:p>
        </p:txBody>
      </p:sp>
      <p:sp>
        <p:nvSpPr>
          <p:cNvPr id="3" name="Content Placeholder 2"/>
          <p:cNvSpPr>
            <a:spLocks noGrp="1"/>
          </p:cNvSpPr>
          <p:nvPr>
            <p:ph idx="1"/>
          </p:nvPr>
        </p:nvSpPr>
        <p:spPr>
          <a:xfrm>
            <a:off x="1100138" y="1921267"/>
            <a:ext cx="7875587" cy="4654193"/>
          </a:xfrm>
        </p:spPr>
        <p:txBody>
          <a:bodyPr/>
          <a:lstStyle/>
          <a:p>
            <a:pPr marL="0" indent="0">
              <a:buNone/>
            </a:pPr>
            <a:r>
              <a:rPr lang="en-US" sz="2400" b="1" dirty="0"/>
              <a:t>ART 2…</a:t>
            </a:r>
            <a:r>
              <a:rPr lang="en-US" sz="2400" dirty="0"/>
              <a:t>The libero uniform top must </a:t>
            </a:r>
            <a:r>
              <a:rPr lang="en-US" sz="2400" b="1" dirty="0">
                <a:solidFill>
                  <a:schemeClr val="accent2"/>
                </a:solidFill>
              </a:rPr>
              <a:t>clearly contrast </a:t>
            </a:r>
            <a:r>
              <a:rPr lang="en-US" sz="2400" dirty="0"/>
              <a:t>from the </a:t>
            </a:r>
            <a:r>
              <a:rPr lang="en-US" sz="2400" b="1" dirty="0">
                <a:solidFill>
                  <a:schemeClr val="accent2"/>
                </a:solidFill>
              </a:rPr>
              <a:t>predominant color(s) </a:t>
            </a:r>
            <a:r>
              <a:rPr lang="en-US" sz="2400" dirty="0"/>
              <a:t>of the team uniform top, excluding trim.  The libero‘s uniform top cannot be made up solely of the same predominant color(s) of the team’s uniform top, even if the like color(s) are placed differently on the uniform top. Numbers shall meet all specifications in Rule 4-2-4. </a:t>
            </a:r>
          </a:p>
          <a:p>
            <a:pPr marL="0" indent="0">
              <a:buNone/>
            </a:pPr>
            <a:endParaRPr lang="en-US" sz="2400" dirty="0"/>
          </a:p>
          <a:p>
            <a:r>
              <a:rPr lang="en-US" sz="2400" b="1" dirty="0">
                <a:solidFill>
                  <a:schemeClr val="accent2"/>
                </a:solidFill>
              </a:rPr>
              <a:t>The libero must clearly contrast with the rest of his/her teammates</a:t>
            </a:r>
            <a:r>
              <a:rPr lang="en-US" sz="2400" dirty="0">
                <a:solidFill>
                  <a:srgbClr val="FF0000"/>
                </a:solidFill>
              </a:rPr>
              <a:t> </a:t>
            </a:r>
            <a:r>
              <a:rPr lang="en-US" sz="2400" dirty="0"/>
              <a:t>and conform to all other uniform rules. </a:t>
            </a:r>
          </a:p>
          <a:p>
            <a:pPr marL="0" indent="0">
              <a:buNone/>
            </a:pPr>
            <a:endParaRPr lang="en-US" sz="2400" dirty="0"/>
          </a:p>
          <a:p>
            <a:r>
              <a:rPr lang="en-US" sz="2400" b="1" dirty="0">
                <a:solidFill>
                  <a:schemeClr val="accent2"/>
                </a:solidFill>
                <a:effectLst/>
              </a:rPr>
              <a:t>All currently comp</a:t>
            </a:r>
            <a:r>
              <a:rPr lang="en-US" sz="2400" b="1" dirty="0">
                <a:solidFill>
                  <a:schemeClr val="accent2"/>
                </a:solidFill>
              </a:rPr>
              <a:t>liant libero uniforms will maintain compliance under new rule. </a:t>
            </a:r>
            <a:endParaRPr lang="en-US" sz="2400" b="1" dirty="0">
              <a:solidFill>
                <a:schemeClr val="accent2"/>
              </a:solidFill>
              <a:effectLst/>
            </a:endParaRPr>
          </a:p>
        </p:txBody>
      </p:sp>
    </p:spTree>
    <p:extLst>
      <p:ext uri="{BB962C8B-B14F-4D97-AF65-F5344CB8AC3E}">
        <p14:creationId xmlns:p14="http://schemas.microsoft.com/office/powerpoint/2010/main" val="16904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4AB-391A-4356-B57B-FFD4640CFAD5}"/>
              </a:ext>
            </a:extLst>
          </p:cNvPr>
          <p:cNvSpPr>
            <a:spLocks noGrp="1"/>
          </p:cNvSpPr>
          <p:nvPr>
            <p:ph type="title"/>
          </p:nvPr>
        </p:nvSpPr>
        <p:spPr/>
        <p:txBody>
          <a:bodyPr/>
          <a:lstStyle/>
          <a:p>
            <a:r>
              <a:rPr lang="en-US" dirty="0"/>
              <a:t>Establishing Predominant Colors</a:t>
            </a:r>
          </a:p>
        </p:txBody>
      </p:sp>
      <p:sp>
        <p:nvSpPr>
          <p:cNvPr id="3" name="Content Placeholder 2">
            <a:extLst>
              <a:ext uri="{FF2B5EF4-FFF2-40B4-BE49-F238E27FC236}">
                <a16:creationId xmlns:a16="http://schemas.microsoft.com/office/drawing/2014/main" id="{289CEC82-7E85-4E6B-A1AF-21522DF7C75E}"/>
              </a:ext>
            </a:extLst>
          </p:cNvPr>
          <p:cNvSpPr>
            <a:spLocks noGrp="1"/>
          </p:cNvSpPr>
          <p:nvPr>
            <p:ph idx="1"/>
          </p:nvPr>
        </p:nvSpPr>
        <p:spPr/>
        <p:txBody>
          <a:bodyPr/>
          <a:lstStyle/>
          <a:p>
            <a:r>
              <a:rPr lang="en-US" dirty="0"/>
              <a:t>Predominant color(s) is the color(s) appearing on the </a:t>
            </a:r>
            <a:r>
              <a:rPr lang="en-US" b="1" dirty="0">
                <a:solidFill>
                  <a:schemeClr val="accent2"/>
                </a:solidFill>
              </a:rPr>
              <a:t>majority</a:t>
            </a:r>
            <a:r>
              <a:rPr lang="en-US" dirty="0"/>
              <a:t> of the uniform top (body and sleeves).  </a:t>
            </a:r>
          </a:p>
          <a:p>
            <a:r>
              <a:rPr lang="en-US" dirty="0"/>
              <a:t>Uniform tops can have one predominant color with accent colors (colors used in designs or trim).</a:t>
            </a:r>
          </a:p>
          <a:p>
            <a:r>
              <a:rPr lang="en-US" b="1" dirty="0">
                <a:solidFill>
                  <a:schemeClr val="accent2"/>
                </a:solidFill>
              </a:rPr>
              <a:t>When one predominant color can be established any of the accent colors, if clearly contrasting, can be used as the predominant color of the libero uniform top. </a:t>
            </a:r>
          </a:p>
        </p:txBody>
      </p:sp>
      <p:sp>
        <p:nvSpPr>
          <p:cNvPr id="4" name="Footer Placeholder 3">
            <a:extLst>
              <a:ext uri="{FF2B5EF4-FFF2-40B4-BE49-F238E27FC236}">
                <a16:creationId xmlns:a16="http://schemas.microsoft.com/office/drawing/2014/main" id="{B31208D0-345F-45B5-8372-FD66108FF4E6}"/>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224339718"/>
      </p:ext>
    </p:extLst>
  </p:cSld>
  <p:clrMapOvr>
    <a:masterClrMapping/>
  </p:clrMapOvr>
</p:sld>
</file>

<file path=ppt/theme/theme1.xml><?xml version="1.0" encoding="utf-8"?>
<a:theme xmlns:a="http://schemas.openxmlformats.org/drawingml/2006/main" name="NFHS Company PowerPoint_2016">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PP Templates.pptx" id="{51BC6A79-D154-4584-9408-63604DC0BDC9}" vid="{F2B58AE3-CEDF-4DD0-8726-59CBB7AD0B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PP Templates</Template>
  <TotalTime>998</TotalTime>
  <Words>1088</Words>
  <Application>Microsoft Office PowerPoint</Application>
  <PresentationFormat>On-screen Show (4:3)</PresentationFormat>
  <Paragraphs>137</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Courier New</vt:lpstr>
      <vt:lpstr>Wingdings</vt:lpstr>
      <vt:lpstr>NFHS Company PowerPoint_2016</vt:lpstr>
      <vt:lpstr>2019 contrasting Uniform Top Requirements</vt:lpstr>
      <vt:lpstr>PowerPoint Presentation</vt:lpstr>
      <vt:lpstr>Rule 4-2-1 Reorganization</vt:lpstr>
      <vt:lpstr>Rule 4-2-1 Legal Uniform</vt:lpstr>
      <vt:lpstr>Rule 4-2-1 Legal Uniform</vt:lpstr>
      <vt:lpstr>Rule 4-2-1 Legal Uniform</vt:lpstr>
      <vt:lpstr>Rule 4-2-2 Elimination of the Solid-Colored Uniform Top Requirement</vt:lpstr>
      <vt:lpstr>4-2-2 Contrasting libero Uniform Requirements</vt:lpstr>
      <vt:lpstr>Establishing Predominant Colors</vt:lpstr>
      <vt:lpstr>Team/Libero Uniform Compliance – Predominant colors</vt:lpstr>
      <vt:lpstr>Team/Libero Uniform Compliance – Predominant colors</vt:lpstr>
      <vt:lpstr>Establishing Predominant Colors</vt:lpstr>
      <vt:lpstr>Team/Libero Uniform Compliance – Predominant colors</vt:lpstr>
      <vt:lpstr>Team/Libero Uniform Compliance – Predominant colors</vt:lpstr>
      <vt:lpstr>Establishing Predominant Colors</vt:lpstr>
      <vt:lpstr>Team/Libero Uniform Compliance – Predominant colors</vt:lpstr>
      <vt:lpstr>Team/Libero Uniform Compliance – Piping/Trim</vt:lpstr>
      <vt:lpstr>Team/Libero Uniform Compliance – Piping/Trim</vt:lpstr>
      <vt:lpstr>Team/Libero Uniform Compliance – Piping/Trim</vt:lpstr>
      <vt:lpstr>Team/Libero Uniform Compliance – Piping/Trim</vt:lpstr>
      <vt:lpstr>Team/Libero Uniform Compliance – School References </vt:lpstr>
      <vt:lpstr>Team/Libero Uniform Compliance – School References </vt:lpstr>
      <vt:lpstr>Team/Libero Uniform Compliance – School References </vt:lpstr>
      <vt:lpstr>Coming in 2023…</vt:lpstr>
      <vt:lpstr>Rule 4-2-4c</vt:lpstr>
      <vt:lpstr>Legal Uniform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Solid-Colored Uniform Jersey</dc:title>
  <dc:creator>Lindsey Atkinson</dc:creator>
  <cp:lastModifiedBy>Marsha Goodwin</cp:lastModifiedBy>
  <cp:revision>44</cp:revision>
  <dcterms:created xsi:type="dcterms:W3CDTF">2016-04-13T18:53:17Z</dcterms:created>
  <dcterms:modified xsi:type="dcterms:W3CDTF">2019-02-01T20:29:27Z</dcterms:modified>
</cp:coreProperties>
</file>